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3"/>
  </p:notesMasterIdLst>
  <p:sldIdLst>
    <p:sldId id="256" r:id="rId2"/>
    <p:sldId id="257" r:id="rId3"/>
    <p:sldId id="261" r:id="rId4"/>
    <p:sldId id="271" r:id="rId5"/>
    <p:sldId id="259" r:id="rId6"/>
    <p:sldId id="286" r:id="rId7"/>
    <p:sldId id="260" r:id="rId8"/>
    <p:sldId id="283" r:id="rId9"/>
    <p:sldId id="263" r:id="rId10"/>
    <p:sldId id="264" r:id="rId11"/>
    <p:sldId id="265" r:id="rId12"/>
    <p:sldId id="266" r:id="rId13"/>
    <p:sldId id="267" r:id="rId14"/>
    <p:sldId id="268" r:id="rId15"/>
    <p:sldId id="270" r:id="rId16"/>
    <p:sldId id="377" r:id="rId17"/>
    <p:sldId id="272" r:id="rId18"/>
    <p:sldId id="288" r:id="rId19"/>
    <p:sldId id="363" r:id="rId20"/>
    <p:sldId id="364" r:id="rId21"/>
    <p:sldId id="365" r:id="rId22"/>
    <p:sldId id="366" r:id="rId23"/>
    <p:sldId id="367" r:id="rId24"/>
    <p:sldId id="368" r:id="rId25"/>
    <p:sldId id="369" r:id="rId26"/>
    <p:sldId id="371" r:id="rId27"/>
    <p:sldId id="372" r:id="rId28"/>
    <p:sldId id="374" r:id="rId29"/>
    <p:sldId id="375" r:id="rId30"/>
    <p:sldId id="274" r:id="rId31"/>
    <p:sldId id="349" r:id="rId32"/>
    <p:sldId id="350" r:id="rId33"/>
    <p:sldId id="361" r:id="rId34"/>
    <p:sldId id="351" r:id="rId35"/>
    <p:sldId id="273" r:id="rId36"/>
    <p:sldId id="353" r:id="rId37"/>
    <p:sldId id="354" r:id="rId38"/>
    <p:sldId id="355" r:id="rId39"/>
    <p:sldId id="356" r:id="rId40"/>
    <p:sldId id="276" r:id="rId41"/>
    <p:sldId id="357" r:id="rId42"/>
    <p:sldId id="275" r:id="rId43"/>
    <p:sldId id="289" r:id="rId44"/>
    <p:sldId id="277" r:id="rId45"/>
    <p:sldId id="358" r:id="rId46"/>
    <p:sldId id="359" r:id="rId47"/>
    <p:sldId id="360" r:id="rId48"/>
    <p:sldId id="378" r:id="rId49"/>
    <p:sldId id="379" r:id="rId50"/>
    <p:sldId id="380" r:id="rId51"/>
    <p:sldId id="278" r:id="rId52"/>
    <p:sldId id="281" r:id="rId53"/>
    <p:sldId id="290" r:id="rId54"/>
    <p:sldId id="280" r:id="rId55"/>
    <p:sldId id="291" r:id="rId56"/>
    <p:sldId id="292" r:id="rId57"/>
    <p:sldId id="293" r:id="rId58"/>
    <p:sldId id="295" r:id="rId59"/>
    <p:sldId id="296" r:id="rId60"/>
    <p:sldId id="297" r:id="rId61"/>
    <p:sldId id="298" r:id="rId62"/>
    <p:sldId id="299" r:id="rId63"/>
    <p:sldId id="300" r:id="rId64"/>
    <p:sldId id="301" r:id="rId65"/>
    <p:sldId id="302" r:id="rId66"/>
    <p:sldId id="303" r:id="rId67"/>
    <p:sldId id="304" r:id="rId68"/>
    <p:sldId id="305" r:id="rId69"/>
    <p:sldId id="306" r:id="rId70"/>
    <p:sldId id="307" r:id="rId71"/>
    <p:sldId id="308" r:id="rId72"/>
    <p:sldId id="310" r:id="rId73"/>
    <p:sldId id="311" r:id="rId74"/>
    <p:sldId id="312" r:id="rId75"/>
    <p:sldId id="313" r:id="rId76"/>
    <p:sldId id="314" r:id="rId77"/>
    <p:sldId id="315" r:id="rId78"/>
    <p:sldId id="316" r:id="rId79"/>
    <p:sldId id="317" r:id="rId80"/>
    <p:sldId id="318" r:id="rId81"/>
    <p:sldId id="319" r:id="rId82"/>
    <p:sldId id="320" r:id="rId83"/>
    <p:sldId id="323" r:id="rId84"/>
    <p:sldId id="324" r:id="rId85"/>
    <p:sldId id="325" r:id="rId86"/>
    <p:sldId id="326" r:id="rId87"/>
    <p:sldId id="327" r:id="rId88"/>
    <p:sldId id="321" r:id="rId89"/>
    <p:sldId id="322" r:id="rId90"/>
    <p:sldId id="328" r:id="rId91"/>
    <p:sldId id="330" r:id="rId92"/>
    <p:sldId id="332" r:id="rId93"/>
    <p:sldId id="362" r:id="rId94"/>
    <p:sldId id="333" r:id="rId95"/>
    <p:sldId id="334" r:id="rId96"/>
    <p:sldId id="335" r:id="rId97"/>
    <p:sldId id="336" r:id="rId98"/>
    <p:sldId id="337" r:id="rId99"/>
    <p:sldId id="338" r:id="rId100"/>
    <p:sldId id="339" r:id="rId101"/>
    <p:sldId id="340" r:id="rId102"/>
    <p:sldId id="341" r:id="rId103"/>
    <p:sldId id="342" r:id="rId104"/>
    <p:sldId id="343" r:id="rId105"/>
    <p:sldId id="344" r:id="rId106"/>
    <p:sldId id="346" r:id="rId107"/>
    <p:sldId id="347" r:id="rId108"/>
    <p:sldId id="345" r:id="rId109"/>
    <p:sldId id="376" r:id="rId110"/>
    <p:sldId id="352" r:id="rId111"/>
    <p:sldId id="381"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2" autoAdjust="0"/>
    <p:restoredTop sz="94660"/>
  </p:normalViewPr>
  <p:slideViewPr>
    <p:cSldViewPr>
      <p:cViewPr>
        <p:scale>
          <a:sx n="46" d="100"/>
          <a:sy n="46" d="100"/>
        </p:scale>
        <p:origin x="-1860" y="-13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775AE2-0817-420A-82A8-E46F8091916E}" type="datetimeFigureOut">
              <a:rPr lang="en-US" smtClean="0"/>
              <a:t>1/21/2015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3675EB-FFF5-4648-B14D-508B4C423457}" type="slidenum">
              <a:rPr lang="en-US" smtClean="0"/>
              <a:t>‹#›</a:t>
            </a:fld>
            <a:endParaRPr lang="en-US"/>
          </a:p>
        </p:txBody>
      </p:sp>
    </p:spTree>
    <p:extLst>
      <p:ext uri="{BB962C8B-B14F-4D97-AF65-F5344CB8AC3E}">
        <p14:creationId xmlns:p14="http://schemas.microsoft.com/office/powerpoint/2010/main" val="148985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3675EB-FFF5-4648-B14D-508B4C423457}" type="slidenum">
              <a:rPr lang="en-US" smtClean="0"/>
              <a:t>1</a:t>
            </a:fld>
            <a:endParaRPr lang="en-US"/>
          </a:p>
        </p:txBody>
      </p:sp>
    </p:spTree>
    <p:extLst>
      <p:ext uri="{BB962C8B-B14F-4D97-AF65-F5344CB8AC3E}">
        <p14:creationId xmlns:p14="http://schemas.microsoft.com/office/powerpoint/2010/main" val="17323617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600200"/>
          </a:xfrm>
          <a:prstGeom prst="rect">
            <a:avLst/>
          </a:prstGeom>
        </p:spPr>
      </p:pic>
      <p:sp>
        <p:nvSpPr>
          <p:cNvPr id="6" name="Slide Number Placeholder 5"/>
          <p:cNvSpPr>
            <a:spLocks noGrp="1"/>
          </p:cNvSpPr>
          <p:nvPr>
            <p:ph type="sldNum" sz="quarter" idx="12"/>
          </p:nvPr>
        </p:nvSpPr>
        <p:spPr/>
        <p:txBody>
          <a:bodyPr/>
          <a:lstStyle/>
          <a:p>
            <a:fld id="{D0351526-07C4-4BC6-8B1A-7208761F523C}" type="slidenum">
              <a:rPr lang="en-US" smtClean="0"/>
              <a:t>‹#›</a:t>
            </a:fld>
            <a:endParaRPr lang="en-US"/>
          </a:p>
        </p:txBody>
      </p:sp>
      <p:cxnSp>
        <p:nvCxnSpPr>
          <p:cNvPr id="9" name="Straight Connector 8"/>
          <p:cNvCxnSpPr/>
          <p:nvPr userDrawn="1"/>
        </p:nvCxnSpPr>
        <p:spPr>
          <a:xfrm>
            <a:off x="0" y="1600200"/>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07024" y="314291"/>
            <a:ext cx="2971800" cy="971617"/>
          </a:xfrm>
          <a:prstGeom prst="rect">
            <a:avLst/>
          </a:prstGeom>
        </p:spPr>
      </p:pic>
      <p:pic>
        <p:nvPicPr>
          <p:cNvPr id="2050" name="Picture 2" descr="http://intranet.fldoe.org/Communications/images/fdoelogogcolor.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52400" y="152400"/>
            <a:ext cx="4495800" cy="1303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178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600200"/>
          </a:xfrm>
          <a:prstGeom prst="rect">
            <a:avLst/>
          </a:prstGeom>
        </p:spPr>
      </p:pic>
      <p:sp>
        <p:nvSpPr>
          <p:cNvPr id="2" name="Title 1"/>
          <p:cNvSpPr>
            <a:spLocks noGrp="1"/>
          </p:cNvSpPr>
          <p:nvPr>
            <p:ph type="title"/>
          </p:nvPr>
        </p:nvSpPr>
        <p:spPr>
          <a:xfrm>
            <a:off x="228600" y="251619"/>
            <a:ext cx="6781800" cy="1096962"/>
          </a:xfrm>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8600" y="1752601"/>
            <a:ext cx="8737092" cy="4343399"/>
          </a:xfrm>
        </p:spPr>
        <p:txBody>
          <a:bodyPr>
            <a:noAutofit/>
          </a:bodyPr>
          <a:lstStyle>
            <a:lvl1pPr>
              <a:lnSpc>
                <a:spcPct val="80000"/>
              </a:lnSpc>
              <a:spcBef>
                <a:spcPts val="600"/>
              </a:spcBef>
              <a:spcAft>
                <a:spcPts val="600"/>
              </a:spcAft>
              <a:defRPr/>
            </a:lvl1pPr>
            <a:lvl2pPr>
              <a:lnSpc>
                <a:spcPct val="80000"/>
              </a:lnSpc>
              <a:spcBef>
                <a:spcPts val="600"/>
              </a:spcBef>
              <a:spcAft>
                <a:spcPts val="600"/>
              </a:spcAft>
              <a:defRPr/>
            </a:lvl2pPr>
            <a:lvl3pPr>
              <a:lnSpc>
                <a:spcPct val="80000"/>
              </a:lnSpc>
              <a:spcBef>
                <a:spcPts val="600"/>
              </a:spcBef>
              <a:spcAft>
                <a:spcPts val="600"/>
              </a:spcAft>
              <a:defRPr/>
            </a:lvl3pPr>
            <a:lvl4pPr>
              <a:lnSpc>
                <a:spcPct val="80000"/>
              </a:lnSpc>
              <a:spcBef>
                <a:spcPts val="600"/>
              </a:spcBef>
              <a:spcAft>
                <a:spcPts val="600"/>
              </a:spcAft>
              <a:defRPr/>
            </a:lvl4pPr>
            <a:lvl5pPr>
              <a:lnSpc>
                <a:spcPct val="80000"/>
              </a:lnSpc>
              <a:spcBef>
                <a:spcPts val="600"/>
              </a:spcBef>
              <a:spcAft>
                <a:spcPts val="600"/>
              </a:spcAf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3124200" y="6324600"/>
            <a:ext cx="2895600" cy="365125"/>
          </a:xfrm>
        </p:spPr>
        <p:txBody>
          <a:bodyPr/>
          <a:lstStyle>
            <a:lvl1pPr algn="ctr">
              <a:defRPr/>
            </a:lvl1pPr>
          </a:lstStyle>
          <a:p>
            <a:fld id="{60F88D64-766A-45C3-93FE-3E1D3068B07A}" type="slidenum">
              <a:rPr lang="en-US" smtClean="0"/>
              <a:t>‹#›</a:t>
            </a:fld>
            <a:endParaRPr lang="en-US" dirty="0"/>
          </a:p>
        </p:txBody>
      </p:sp>
      <p:pic>
        <p:nvPicPr>
          <p:cNvPr id="8" name="Picture 2" descr="http://intranet.fldoe.org/Communications/images/fdoelogocolor.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139" r="-1"/>
          <a:stretch/>
        </p:blipFill>
        <p:spPr bwMode="auto">
          <a:xfrm>
            <a:off x="76200" y="6172200"/>
            <a:ext cx="2209800" cy="64049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7315200" y="0"/>
            <a:ext cx="1828800" cy="1617133"/>
          </a:xfrm>
          <a:prstGeom prst="rect">
            <a:avLst/>
          </a:prstGeom>
        </p:spPr>
      </p:pic>
      <p:cxnSp>
        <p:nvCxnSpPr>
          <p:cNvPr id="7" name="Straight Connector 6"/>
          <p:cNvCxnSpPr/>
          <p:nvPr userDrawn="1"/>
        </p:nvCxnSpPr>
        <p:spPr>
          <a:xfrm>
            <a:off x="0" y="1600200"/>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79792" y="6249543"/>
            <a:ext cx="1485900" cy="485809"/>
          </a:xfrm>
          <a:prstGeom prst="rect">
            <a:avLst/>
          </a:prstGeom>
        </p:spPr>
      </p:pic>
    </p:spTree>
    <p:extLst>
      <p:ext uri="{BB962C8B-B14F-4D97-AF65-F5344CB8AC3E}">
        <p14:creationId xmlns:p14="http://schemas.microsoft.com/office/powerpoint/2010/main" val="2242887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153594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531540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05327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818608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307030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1963238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895314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1930529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1540290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351526-07C4-4BC6-8B1A-7208761F523C}" type="slidenum">
              <a:rPr lang="en-US" smtClean="0"/>
              <a:t>‹#›</a:t>
            </a:fld>
            <a:endParaRPr lang="en-US"/>
          </a:p>
        </p:txBody>
      </p:sp>
    </p:spTree>
    <p:extLst>
      <p:ext uri="{BB962C8B-B14F-4D97-AF65-F5344CB8AC3E}">
        <p14:creationId xmlns:p14="http://schemas.microsoft.com/office/powerpoint/2010/main" val="1884011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43200"/>
            <a:ext cx="7772400" cy="2666999"/>
          </a:xfrm>
        </p:spPr>
        <p:txBody>
          <a:bodyPr>
            <a:normAutofit fontScale="90000"/>
          </a:bodyPr>
          <a:lstStyle/>
          <a:p>
            <a:r>
              <a:rPr lang="en-US" b="1" dirty="0" smtClean="0"/>
              <a:t>Spring 2015</a:t>
            </a:r>
            <a:br>
              <a:rPr lang="en-US" b="1" dirty="0" smtClean="0"/>
            </a:br>
            <a:r>
              <a:rPr lang="en-US" b="1" dirty="0" smtClean="0"/>
              <a:t>Florida Standards Assessments</a:t>
            </a:r>
            <a:br>
              <a:rPr lang="en-US" b="1" dirty="0" smtClean="0"/>
            </a:br>
            <a:r>
              <a:rPr lang="en-US" b="1" dirty="0" smtClean="0"/>
              <a:t>English Language Arts</a:t>
            </a:r>
            <a:br>
              <a:rPr lang="en-US" b="1" dirty="0" smtClean="0"/>
            </a:br>
            <a:r>
              <a:rPr lang="en-US" b="1" dirty="0" smtClean="0"/>
              <a:t>Writing Component Test</a:t>
            </a:r>
            <a:br>
              <a:rPr lang="en-US" b="1" dirty="0" smtClean="0"/>
            </a:br>
            <a:r>
              <a:rPr lang="en-US" b="1" dirty="0"/>
              <a:t/>
            </a:r>
            <a:br>
              <a:rPr lang="en-US" b="1" dirty="0"/>
            </a:br>
            <a:r>
              <a:rPr lang="en-US" b="1" dirty="0" smtClean="0"/>
              <a:t>Training Materials</a:t>
            </a:r>
            <a:endParaRPr lang="en-US" dirty="0"/>
          </a:p>
        </p:txBody>
      </p:sp>
    </p:spTree>
    <p:extLst>
      <p:ext uri="{BB962C8B-B14F-4D97-AF65-F5344CB8AC3E}">
        <p14:creationId xmlns:p14="http://schemas.microsoft.com/office/powerpoint/2010/main" val="34843603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Overview</a:t>
            </a:r>
            <a:endParaRPr lang="en-US" dirty="0"/>
          </a:p>
        </p:txBody>
      </p:sp>
      <p:sp>
        <p:nvSpPr>
          <p:cNvPr id="3" name="Content Placeholder 2"/>
          <p:cNvSpPr>
            <a:spLocks noGrp="1"/>
          </p:cNvSpPr>
          <p:nvPr>
            <p:ph idx="1"/>
          </p:nvPr>
        </p:nvSpPr>
        <p:spPr>
          <a:xfrm>
            <a:off x="457200" y="1752600"/>
            <a:ext cx="8229600" cy="4373563"/>
          </a:xfrm>
        </p:spPr>
        <p:txBody>
          <a:bodyPr>
            <a:noAutofit/>
          </a:bodyPr>
          <a:lstStyle/>
          <a:p>
            <a:pPr marL="0" indent="0">
              <a:lnSpc>
                <a:spcPct val="80000"/>
              </a:lnSpc>
              <a:spcBef>
                <a:spcPts val="600"/>
              </a:spcBef>
              <a:spcAft>
                <a:spcPts val="600"/>
              </a:spcAft>
              <a:buNone/>
            </a:pPr>
            <a:r>
              <a:rPr lang="en-US" sz="2550" dirty="0" smtClean="0"/>
              <a:t>These training materials are based on the </a:t>
            </a:r>
            <a:r>
              <a:rPr lang="en-US" sz="2550" i="1" dirty="0" smtClean="0"/>
              <a:t>Spring 2015 Florida Standards Assessments English Language Arts Writing Component Test Administration Manual</a:t>
            </a:r>
            <a:r>
              <a:rPr lang="en-US" sz="2550" dirty="0" smtClean="0"/>
              <a:t>. </a:t>
            </a:r>
          </a:p>
          <a:p>
            <a:pPr marL="0" indent="0">
              <a:lnSpc>
                <a:spcPct val="80000"/>
              </a:lnSpc>
              <a:spcBef>
                <a:spcPts val="600"/>
              </a:spcBef>
              <a:spcAft>
                <a:spcPts val="600"/>
              </a:spcAft>
              <a:buNone/>
            </a:pPr>
            <a:r>
              <a:rPr lang="en-US" sz="2550" dirty="0" smtClean="0"/>
              <a:t>These materials and </a:t>
            </a:r>
            <a:r>
              <a:rPr lang="en-US" sz="2550" dirty="0"/>
              <a:t>other </a:t>
            </a:r>
            <a:r>
              <a:rPr lang="en-US" sz="2550" dirty="0" smtClean="0"/>
              <a:t>resources </a:t>
            </a:r>
            <a:r>
              <a:rPr lang="en-US" sz="2550" dirty="0"/>
              <a:t>about the Florida Standards Assessments (FSA) program and this administration are </a:t>
            </a:r>
            <a:r>
              <a:rPr lang="en-US" sz="2550" dirty="0" smtClean="0"/>
              <a:t>located in </a:t>
            </a:r>
            <a:r>
              <a:rPr lang="en-US" sz="2550" dirty="0"/>
              <a:t>the FSA Portal at </a:t>
            </a:r>
            <a:r>
              <a:rPr lang="en-US" sz="2550" b="1" dirty="0"/>
              <a:t>www.FSAssessments.org</a:t>
            </a:r>
            <a:r>
              <a:rPr lang="en-US" sz="2550" dirty="0"/>
              <a:t>.</a:t>
            </a:r>
          </a:p>
          <a:p>
            <a:pPr marL="0" indent="0">
              <a:lnSpc>
                <a:spcPct val="80000"/>
              </a:lnSpc>
              <a:spcBef>
                <a:spcPts val="600"/>
              </a:spcBef>
              <a:spcAft>
                <a:spcPts val="600"/>
              </a:spcAft>
              <a:buNone/>
            </a:pPr>
            <a:r>
              <a:rPr lang="en-US" sz="2550" dirty="0" smtClean="0"/>
              <a:t>These </a:t>
            </a:r>
            <a:r>
              <a:rPr lang="en-US" sz="2550" dirty="0"/>
              <a:t>training materials are designed to highlight important information regarding test administration policies and procedures.</a:t>
            </a:r>
          </a:p>
          <a:p>
            <a:pPr marL="0" indent="0">
              <a:lnSpc>
                <a:spcPct val="80000"/>
              </a:lnSpc>
              <a:spcBef>
                <a:spcPts val="600"/>
              </a:spcBef>
              <a:spcAft>
                <a:spcPts val="600"/>
              </a:spcAft>
              <a:buNone/>
            </a:pPr>
            <a:endParaRPr lang="en-US" sz="2550" dirty="0" smtClean="0"/>
          </a:p>
        </p:txBody>
      </p:sp>
      <p:sp>
        <p:nvSpPr>
          <p:cNvPr id="4" name="Slide Number Placeholder 3"/>
          <p:cNvSpPr>
            <a:spLocks noGrp="1"/>
          </p:cNvSpPr>
          <p:nvPr>
            <p:ph type="sldNum" sz="quarter" idx="12"/>
          </p:nvPr>
        </p:nvSpPr>
        <p:spPr/>
        <p:txBody>
          <a:bodyPr/>
          <a:lstStyle/>
          <a:p>
            <a:fld id="{60F88D64-766A-45C3-93FE-3E1D3068B07A}" type="slidenum">
              <a:rPr lang="en-US" smtClean="0"/>
              <a:t>2</a:t>
            </a:fld>
            <a:endParaRPr lang="en-US" dirty="0"/>
          </a:p>
        </p:txBody>
      </p:sp>
    </p:spTree>
    <p:extLst>
      <p:ext uri="{BB962C8B-B14F-4D97-AF65-F5344CB8AC3E}">
        <p14:creationId xmlns:p14="http://schemas.microsoft.com/office/powerpoint/2010/main" val="8278009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500" dirty="0" smtClean="0"/>
              <a:t>While test security policies and procedures for FSA administrations are very similar to those in place for FCAT/FCAT 2.0/Next Generation Sunshine State Standards (NGSSS) End-of-Course (EOC) assessments, </a:t>
            </a:r>
            <a:r>
              <a:rPr lang="en-US" sz="2500" b="1" dirty="0" smtClean="0"/>
              <a:t>it is imperative that district and schools personnel involved in FSA administrations familiarize themselves thoroughly with all test administration and security policies and procedures described in these training materials and the FSA test administration manuals</a:t>
            </a:r>
            <a:r>
              <a:rPr lang="en-US" sz="2500" dirty="0" smtClean="0"/>
              <a:t>.</a:t>
            </a:r>
            <a:r>
              <a:rPr lang="en-US" sz="2500" b="1" dirty="0" smtClean="0"/>
              <a:t> </a:t>
            </a:r>
          </a:p>
          <a:p>
            <a:pPr marL="0" indent="0">
              <a:lnSpc>
                <a:spcPct val="80000"/>
              </a:lnSpc>
              <a:spcBef>
                <a:spcPts val="600"/>
              </a:spcBef>
              <a:spcAft>
                <a:spcPts val="600"/>
              </a:spcAft>
              <a:buNone/>
            </a:pPr>
            <a:r>
              <a:rPr lang="en-US" sz="2500" dirty="0" smtClean="0"/>
              <a:t>School personnel should communicate any questions or concerns prior to test administration to their district offices, and district personnel should contact the Florida Department of Education (FDOE) if guidance or clarification is needed.</a:t>
            </a:r>
            <a:endParaRPr lang="en-US" sz="2500" dirty="0"/>
          </a:p>
        </p:txBody>
      </p:sp>
      <p:sp>
        <p:nvSpPr>
          <p:cNvPr id="4" name="Slide Number Placeholder 3"/>
          <p:cNvSpPr>
            <a:spLocks noGrp="1"/>
          </p:cNvSpPr>
          <p:nvPr>
            <p:ph type="sldNum" sz="quarter" idx="12"/>
          </p:nvPr>
        </p:nvSpPr>
        <p:spPr/>
        <p:txBody>
          <a:bodyPr/>
          <a:lstStyle/>
          <a:p>
            <a:fld id="{60F88D64-766A-45C3-93FE-3E1D3068B07A}" type="slidenum">
              <a:rPr lang="en-US" smtClean="0"/>
              <a:t>3</a:t>
            </a:fld>
            <a:endParaRPr lang="en-US" dirty="0"/>
          </a:p>
        </p:txBody>
      </p:sp>
    </p:spTree>
    <p:extLst>
      <p:ext uri="{BB962C8B-B14F-4D97-AF65-F5344CB8AC3E}">
        <p14:creationId xmlns:p14="http://schemas.microsoft.com/office/powerpoint/2010/main" val="36525053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400" dirty="0" smtClean="0"/>
              <a:t>District and school personnel should read and have access to the following materials, which are available on the FSA Portal:</a:t>
            </a:r>
          </a:p>
          <a:p>
            <a:pPr lvl="1">
              <a:lnSpc>
                <a:spcPct val="80000"/>
              </a:lnSpc>
              <a:spcAft>
                <a:spcPts val="600"/>
              </a:spcAft>
            </a:pPr>
            <a:r>
              <a:rPr lang="en-US" sz="2400" dirty="0" smtClean="0"/>
              <a:t>The </a:t>
            </a:r>
            <a:r>
              <a:rPr lang="en-US" sz="2400" i="1" dirty="0" smtClean="0"/>
              <a:t>2014–2015 FSA Paper-Based Materials Return Instructions</a:t>
            </a:r>
            <a:r>
              <a:rPr lang="en-US" sz="2400" dirty="0" smtClean="0"/>
              <a:t>, which provides guidance regarding the packaging and return of paper-based materials after testing. (</a:t>
            </a:r>
            <a:r>
              <a:rPr lang="en-US" sz="2400" i="1" dirty="0" smtClean="0"/>
              <a:t>Coming Soon</a:t>
            </a:r>
            <a:r>
              <a:rPr lang="en-US" sz="2400" dirty="0" smtClean="0"/>
              <a:t>)</a:t>
            </a:r>
            <a:endParaRPr lang="en-US" sz="2400" dirty="0" smtClean="0">
              <a:solidFill>
                <a:srgbClr val="FF0000"/>
              </a:solidFill>
            </a:endParaRPr>
          </a:p>
          <a:p>
            <a:pPr lvl="1">
              <a:lnSpc>
                <a:spcPct val="80000"/>
              </a:lnSpc>
              <a:spcAft>
                <a:spcPts val="600"/>
              </a:spcAft>
            </a:pPr>
            <a:r>
              <a:rPr lang="en-US" sz="2400" i="1" dirty="0" smtClean="0"/>
              <a:t>TIDE User Guide</a:t>
            </a:r>
            <a:r>
              <a:rPr lang="en-US" sz="2400" dirty="0" smtClean="0"/>
              <a:t> (for District and School Assessment Coordinators)</a:t>
            </a:r>
          </a:p>
          <a:p>
            <a:pPr lvl="1">
              <a:lnSpc>
                <a:spcPct val="80000"/>
              </a:lnSpc>
              <a:spcAft>
                <a:spcPts val="600"/>
              </a:spcAft>
            </a:pPr>
            <a:r>
              <a:rPr lang="en-US" sz="2400" i="1" dirty="0" smtClean="0"/>
              <a:t>Test Administrator User Guide </a:t>
            </a:r>
            <a:r>
              <a:rPr lang="en-US" sz="2400" dirty="0" smtClean="0"/>
              <a:t>(for School Assessment Coordinators, Test Administrators, and Technology Coordinators)</a:t>
            </a:r>
          </a:p>
          <a:p>
            <a:pPr lvl="1"/>
            <a:r>
              <a:rPr lang="en-US" sz="2400" i="1" dirty="0" smtClean="0"/>
              <a:t>ORS User Guide </a:t>
            </a:r>
            <a:r>
              <a:rPr lang="en-US" sz="2400" dirty="0" smtClean="0"/>
              <a:t>(District and School Assessment Coordinators</a:t>
            </a:r>
            <a:r>
              <a:rPr lang="en-US" sz="2400" dirty="0"/>
              <a:t>) (</a:t>
            </a:r>
            <a:r>
              <a:rPr lang="en-US" sz="2400" i="1" dirty="0"/>
              <a:t>Coming Soon</a:t>
            </a:r>
            <a:r>
              <a:rPr lang="en-US" sz="2400" dirty="0"/>
              <a:t>)</a:t>
            </a:r>
            <a:endParaRPr lang="en-US" sz="2400" dirty="0">
              <a:solidFill>
                <a:srgbClr val="FF0000"/>
              </a:solidFill>
            </a:endParaRPr>
          </a:p>
          <a:p>
            <a:pPr lvl="1">
              <a:lnSpc>
                <a:spcPct val="80000"/>
              </a:lnSpc>
              <a:spcAft>
                <a:spcPts val="600"/>
              </a:spcAft>
            </a:pPr>
            <a:endParaRPr lang="en-US" sz="2400" i="1" dirty="0" smtClean="0"/>
          </a:p>
        </p:txBody>
      </p:sp>
      <p:sp>
        <p:nvSpPr>
          <p:cNvPr id="4" name="Slide Number Placeholder 3"/>
          <p:cNvSpPr>
            <a:spLocks noGrp="1"/>
          </p:cNvSpPr>
          <p:nvPr>
            <p:ph type="sldNum" sz="quarter" idx="12"/>
          </p:nvPr>
        </p:nvSpPr>
        <p:spPr/>
        <p:txBody>
          <a:bodyPr/>
          <a:lstStyle/>
          <a:p>
            <a:fld id="{60F88D64-766A-45C3-93FE-3E1D3068B07A}" type="slidenum">
              <a:rPr lang="en-US" smtClean="0"/>
              <a:t>4</a:t>
            </a:fld>
            <a:endParaRPr lang="en-US" dirty="0"/>
          </a:p>
        </p:txBody>
      </p:sp>
    </p:spTree>
    <p:extLst>
      <p:ext uri="{BB962C8B-B14F-4D97-AF65-F5344CB8AC3E}">
        <p14:creationId xmlns:p14="http://schemas.microsoft.com/office/powerpoint/2010/main" val="36930126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Test Administration Manual</a:t>
            </a:r>
            <a:endParaRPr lang="en-US" dirty="0"/>
          </a:p>
        </p:txBody>
      </p:sp>
      <p:sp>
        <p:nvSpPr>
          <p:cNvPr id="3" name="Content Placeholder 2"/>
          <p:cNvSpPr>
            <a:spLocks noGrp="1"/>
          </p:cNvSpPr>
          <p:nvPr>
            <p:ph idx="1"/>
          </p:nvPr>
        </p:nvSpPr>
        <p:spPr>
          <a:xfrm>
            <a:off x="457200" y="1752601"/>
            <a:ext cx="6096000" cy="4419600"/>
          </a:xfrm>
        </p:spPr>
        <p:txBody>
          <a:bodyPr>
            <a:noAutofit/>
          </a:bodyPr>
          <a:lstStyle/>
          <a:p>
            <a:pPr marL="0" indent="0">
              <a:lnSpc>
                <a:spcPct val="80000"/>
              </a:lnSpc>
              <a:spcBef>
                <a:spcPts val="600"/>
              </a:spcBef>
              <a:spcAft>
                <a:spcPts val="600"/>
              </a:spcAft>
              <a:buNone/>
              <a:tabLst>
                <a:tab pos="5486400" algn="l"/>
              </a:tabLst>
            </a:pPr>
            <a:endParaRPr lang="en-US" dirty="0"/>
          </a:p>
          <a:p>
            <a:pPr marL="0" indent="0">
              <a:lnSpc>
                <a:spcPct val="80000"/>
              </a:lnSpc>
              <a:spcBef>
                <a:spcPts val="600"/>
              </a:spcBef>
              <a:spcAft>
                <a:spcPts val="600"/>
              </a:spcAft>
              <a:buNone/>
              <a:tabLst>
                <a:tab pos="5486400" algn="l"/>
              </a:tabLst>
            </a:pPr>
            <a:r>
              <a:rPr lang="en-US" dirty="0" smtClean="0"/>
              <a:t>Scripts and instructions for administering the </a:t>
            </a:r>
            <a:r>
              <a:rPr lang="en-US" b="1" dirty="0" smtClean="0"/>
              <a:t>paper-based Grades 4–7 and computer-based Grades 8–11 Spring 2015 FSA English Language Arts (ELA) Writing Component Test</a:t>
            </a:r>
            <a:r>
              <a:rPr lang="en-US" dirty="0" smtClean="0"/>
              <a:t> are included in this manual.</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8400" y="2209800"/>
            <a:ext cx="2451800" cy="3124200"/>
          </a:xfrm>
          <a:prstGeom prst="rect">
            <a:avLst/>
          </a:prstGeom>
          <a:ln>
            <a:solidFill>
              <a:schemeClr val="tx1"/>
            </a:solidFill>
          </a:ln>
        </p:spPr>
      </p:pic>
      <p:sp>
        <p:nvSpPr>
          <p:cNvPr id="4" name="Slide Number Placeholder 3"/>
          <p:cNvSpPr>
            <a:spLocks noGrp="1"/>
          </p:cNvSpPr>
          <p:nvPr>
            <p:ph type="sldNum" sz="quarter" idx="12"/>
          </p:nvPr>
        </p:nvSpPr>
        <p:spPr/>
        <p:txBody>
          <a:bodyPr/>
          <a:lstStyle/>
          <a:p>
            <a:fld id="{60F88D64-766A-45C3-93FE-3E1D3068B07A}" type="slidenum">
              <a:rPr lang="en-US" smtClean="0"/>
              <a:t>5</a:t>
            </a:fld>
            <a:endParaRPr lang="en-US" dirty="0"/>
          </a:p>
        </p:txBody>
      </p:sp>
    </p:spTree>
    <p:extLst>
      <p:ext uri="{BB962C8B-B14F-4D97-AF65-F5344CB8AC3E}">
        <p14:creationId xmlns:p14="http://schemas.microsoft.com/office/powerpoint/2010/main" val="16756114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Administration Manual</a:t>
            </a:r>
            <a:endParaRPr lang="en-US" dirty="0"/>
          </a:p>
        </p:txBody>
      </p:sp>
      <p:sp>
        <p:nvSpPr>
          <p:cNvPr id="3" name="Content Placeholder 2"/>
          <p:cNvSpPr>
            <a:spLocks noGrp="1"/>
          </p:cNvSpPr>
          <p:nvPr>
            <p:ph idx="1"/>
          </p:nvPr>
        </p:nvSpPr>
        <p:spPr>
          <a:xfrm>
            <a:off x="228600" y="1752601"/>
            <a:ext cx="6172200" cy="4343399"/>
          </a:xfrm>
        </p:spPr>
        <p:txBody>
          <a:bodyPr>
            <a:noAutofit/>
          </a:bodyPr>
          <a:lstStyle/>
          <a:p>
            <a:pPr marL="0" indent="0">
              <a:lnSpc>
                <a:spcPct val="80000"/>
              </a:lnSpc>
              <a:spcBef>
                <a:spcPts val="600"/>
              </a:spcBef>
              <a:spcAft>
                <a:spcPts val="600"/>
              </a:spcAft>
              <a:buNone/>
            </a:pPr>
            <a:endParaRPr lang="en-US" sz="1000" dirty="0" smtClean="0"/>
          </a:p>
          <a:p>
            <a:pPr marL="0" indent="0">
              <a:lnSpc>
                <a:spcPct val="80000"/>
              </a:lnSpc>
              <a:spcBef>
                <a:spcPts val="600"/>
              </a:spcBef>
              <a:spcAft>
                <a:spcPts val="600"/>
              </a:spcAft>
              <a:buNone/>
            </a:pPr>
            <a:r>
              <a:rPr lang="en-US" sz="2300" dirty="0" smtClean="0"/>
              <a:t>The </a:t>
            </a:r>
            <a:r>
              <a:rPr lang="en-US" sz="2300" dirty="0"/>
              <a:t>paper-based script should also be used to </a:t>
            </a:r>
            <a:r>
              <a:rPr lang="en-US" sz="2300" dirty="0" smtClean="0"/>
              <a:t>administer the test to Grades 8–11 students with </a:t>
            </a:r>
            <a:r>
              <a:rPr lang="en-US" sz="2300" b="1" dirty="0" smtClean="0"/>
              <a:t>regular print paper-based accommodations </a:t>
            </a:r>
            <a:r>
              <a:rPr lang="en-US" sz="2300" dirty="0" smtClean="0"/>
              <a:t>and may be modified as instructed in Appendix A of the manual to administer tests to students with </a:t>
            </a:r>
            <a:r>
              <a:rPr lang="en-US" sz="2300" b="1" dirty="0" smtClean="0"/>
              <a:t>large print or one-item-per-page paper-based accommodations</a:t>
            </a:r>
            <a:r>
              <a:rPr lang="en-US" sz="2300" dirty="0" smtClean="0"/>
              <a:t>.</a:t>
            </a:r>
          </a:p>
          <a:p>
            <a:pPr marL="0" indent="0">
              <a:lnSpc>
                <a:spcPct val="80000"/>
              </a:lnSpc>
              <a:spcBef>
                <a:spcPts val="600"/>
              </a:spcBef>
              <a:spcAft>
                <a:spcPts val="600"/>
              </a:spcAft>
              <a:buNone/>
            </a:pPr>
            <a:r>
              <a:rPr lang="en-US" sz="2300" dirty="0" smtClean="0"/>
              <a:t>A separate script for administering </a:t>
            </a:r>
            <a:r>
              <a:rPr lang="en-US" sz="2300" b="1" dirty="0" smtClean="0"/>
              <a:t>accommodated computer-based forms </a:t>
            </a:r>
            <a:r>
              <a:rPr lang="en-US" sz="2300" dirty="0" smtClean="0"/>
              <a:t>(masking, text-to-speech) is available in the FSA Portal. A </a:t>
            </a:r>
            <a:r>
              <a:rPr lang="en-US" sz="2300" b="1" dirty="0" smtClean="0"/>
              <a:t>braille script</a:t>
            </a:r>
            <a:r>
              <a:rPr lang="en-US" sz="2300" dirty="0" smtClean="0"/>
              <a:t> is provided with the braille test materials and is also available in the portal.</a:t>
            </a:r>
            <a:endParaRPr lang="en-US" sz="23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200" y="2209800"/>
            <a:ext cx="2451800" cy="3124200"/>
          </a:xfrm>
          <a:prstGeom prst="rect">
            <a:avLst/>
          </a:prstGeom>
          <a:ln>
            <a:solidFill>
              <a:schemeClr val="tx1"/>
            </a:solidFill>
          </a:ln>
        </p:spPr>
      </p:pic>
      <p:sp>
        <p:nvSpPr>
          <p:cNvPr id="5" name="Slide Number Placeholder 4"/>
          <p:cNvSpPr>
            <a:spLocks noGrp="1"/>
          </p:cNvSpPr>
          <p:nvPr>
            <p:ph type="sldNum" sz="quarter" idx="12"/>
          </p:nvPr>
        </p:nvSpPr>
        <p:spPr/>
        <p:txBody>
          <a:bodyPr/>
          <a:lstStyle/>
          <a:p>
            <a:fld id="{60F88D64-766A-45C3-93FE-3E1D3068B07A}" type="slidenum">
              <a:rPr lang="en-US" smtClean="0"/>
              <a:t>6</a:t>
            </a:fld>
            <a:endParaRPr lang="en-US" dirty="0"/>
          </a:p>
        </p:txBody>
      </p:sp>
    </p:spTree>
    <p:extLst>
      <p:ext uri="{BB962C8B-B14F-4D97-AF65-F5344CB8AC3E}">
        <p14:creationId xmlns:p14="http://schemas.microsoft.com/office/powerpoint/2010/main" val="5728735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Test Administration Schedule</a:t>
            </a:r>
            <a:endParaRPr lang="en-US" dirty="0"/>
          </a:p>
        </p:txBody>
      </p:sp>
      <p:sp>
        <p:nvSpPr>
          <p:cNvPr id="12" name="TextBox 11"/>
          <p:cNvSpPr txBox="1"/>
          <p:nvPr/>
        </p:nvSpPr>
        <p:spPr>
          <a:xfrm>
            <a:off x="428325" y="3352800"/>
            <a:ext cx="8229600" cy="2677656"/>
          </a:xfrm>
          <a:prstGeom prst="rect">
            <a:avLst/>
          </a:prstGeom>
          <a:noFill/>
        </p:spPr>
        <p:txBody>
          <a:bodyPr wrap="square" rtlCol="0">
            <a:noAutofit/>
          </a:bodyPr>
          <a:lstStyle/>
          <a:p>
            <a:pPr>
              <a:lnSpc>
                <a:spcPct val="80000"/>
              </a:lnSpc>
              <a:spcBef>
                <a:spcPts val="600"/>
              </a:spcBef>
              <a:spcAft>
                <a:spcPts val="600"/>
              </a:spcAft>
            </a:pPr>
            <a:r>
              <a:rPr lang="en-US" sz="2400" dirty="0" smtClean="0"/>
              <a:t>The FSA ELA Writing Component Test is administered in one 90-minute test session; however, </a:t>
            </a:r>
            <a:r>
              <a:rPr lang="en-US" sz="2400" b="1" dirty="0" smtClean="0"/>
              <a:t>students who have not completed testing at the end of 90 minutes may have an additional 30 minutes to complete the test session</a:t>
            </a:r>
            <a:r>
              <a:rPr lang="en-US" sz="2400" dirty="0" smtClean="0"/>
              <a:t>.</a:t>
            </a:r>
          </a:p>
          <a:p>
            <a:pPr>
              <a:lnSpc>
                <a:spcPct val="80000"/>
              </a:lnSpc>
              <a:spcBef>
                <a:spcPts val="600"/>
              </a:spcBef>
              <a:spcAft>
                <a:spcPts val="600"/>
              </a:spcAft>
            </a:pPr>
            <a:r>
              <a:rPr lang="en-US" sz="2400" dirty="0" smtClean="0"/>
              <a:t>Any </a:t>
            </a:r>
            <a:r>
              <a:rPr lang="en-US" sz="2400" dirty="0"/>
              <a:t>deviation from this schedule requires written approval from FDOE</a:t>
            </a:r>
            <a:r>
              <a:rPr lang="en-US" sz="2400" dirty="0" smtClean="0"/>
              <a:t>.</a:t>
            </a:r>
            <a:endParaRPr lang="en-US" sz="2400" dirty="0"/>
          </a:p>
        </p:txBody>
      </p:sp>
      <p:graphicFrame>
        <p:nvGraphicFramePr>
          <p:cNvPr id="16" name="Content Placeholder 15"/>
          <p:cNvGraphicFramePr>
            <a:graphicFrameLocks noGrp="1"/>
          </p:cNvGraphicFramePr>
          <p:nvPr>
            <p:ph idx="1"/>
            <p:extLst>
              <p:ext uri="{D42A27DB-BD31-4B8C-83A1-F6EECF244321}">
                <p14:modId xmlns:p14="http://schemas.microsoft.com/office/powerpoint/2010/main" val="3073379229"/>
              </p:ext>
            </p:extLst>
          </p:nvPr>
        </p:nvGraphicFramePr>
        <p:xfrm>
          <a:off x="304799" y="1828800"/>
          <a:ext cx="8382001" cy="1356360"/>
        </p:xfrm>
        <a:graphic>
          <a:graphicData uri="http://schemas.openxmlformats.org/drawingml/2006/table">
            <a:tbl>
              <a:tblPr firstRow="1" firstCol="1" bandRow="1"/>
              <a:tblGrid>
                <a:gridCol w="1828801"/>
                <a:gridCol w="3124200"/>
                <a:gridCol w="1714500"/>
                <a:gridCol w="1714500"/>
              </a:tblGrid>
              <a:tr h="457200">
                <a:tc>
                  <a:txBody>
                    <a:bodyPr/>
                    <a:lstStyle/>
                    <a:p>
                      <a:pPr marL="0" marR="0">
                        <a:lnSpc>
                          <a:spcPct val="115000"/>
                        </a:lnSpc>
                        <a:spcBef>
                          <a:spcPts val="0"/>
                        </a:spcBef>
                        <a:spcAft>
                          <a:spcPts val="0"/>
                        </a:spcAft>
                      </a:pPr>
                      <a:r>
                        <a:rPr lang="en-US" sz="1800" b="1" dirty="0">
                          <a:effectLst/>
                          <a:latin typeface="Times New Roman"/>
                          <a:ea typeface="Times New Roman"/>
                          <a:cs typeface="Times New Roman"/>
                        </a:rPr>
                        <a:t>Dates</a:t>
                      </a:r>
                      <a:endParaRPr lang="en-US" sz="18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800" b="1" dirty="0">
                          <a:effectLst/>
                          <a:latin typeface="Times New Roman"/>
                          <a:ea typeface="Times New Roman"/>
                          <a:cs typeface="Times New Roman"/>
                        </a:rPr>
                        <a:t>Florida </a:t>
                      </a:r>
                      <a:r>
                        <a:rPr lang="en-US" sz="1800" b="1" dirty="0" smtClean="0">
                          <a:effectLst/>
                          <a:latin typeface="Times New Roman"/>
                          <a:ea typeface="Times New Roman"/>
                          <a:cs typeface="Times New Roman"/>
                        </a:rPr>
                        <a:t>Standards</a:t>
                      </a:r>
                      <a:r>
                        <a:rPr lang="en-US" sz="1800" b="1" baseline="0" dirty="0" smtClean="0">
                          <a:effectLst/>
                          <a:latin typeface="Times New Roman"/>
                          <a:ea typeface="Times New Roman"/>
                          <a:cs typeface="Times New Roman"/>
                        </a:rPr>
                        <a:t> </a:t>
                      </a:r>
                      <a:r>
                        <a:rPr lang="en-US" sz="1800" b="1" dirty="0" smtClean="0">
                          <a:effectLst/>
                          <a:latin typeface="Times New Roman"/>
                          <a:ea typeface="Times New Roman"/>
                          <a:cs typeface="Times New Roman"/>
                        </a:rPr>
                        <a:t>Assessment</a:t>
                      </a:r>
                      <a:endParaRPr lang="en-US" sz="18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800" b="1" dirty="0">
                          <a:effectLst/>
                          <a:latin typeface="Times New Roman"/>
                          <a:ea typeface="Times New Roman"/>
                          <a:cs typeface="Times New Roman"/>
                        </a:rPr>
                        <a:t>Grade Level</a:t>
                      </a:r>
                      <a:endParaRPr lang="en-US" sz="18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800" b="1" dirty="0">
                          <a:effectLst/>
                          <a:latin typeface="Times New Roman"/>
                          <a:ea typeface="Times New Roman"/>
                          <a:cs typeface="Times New Roman"/>
                        </a:rPr>
                        <a:t>Session Length</a:t>
                      </a:r>
                      <a:endParaRPr lang="en-US" sz="18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533400">
                <a:tc>
                  <a:txBody>
                    <a:bodyPr/>
                    <a:lstStyle/>
                    <a:p>
                      <a:pPr marL="0" marR="0">
                        <a:lnSpc>
                          <a:spcPct val="115000"/>
                        </a:lnSpc>
                        <a:spcBef>
                          <a:spcPts val="1200"/>
                        </a:spcBef>
                        <a:spcAft>
                          <a:spcPts val="0"/>
                        </a:spcAft>
                      </a:pPr>
                      <a:r>
                        <a:rPr lang="en-US" sz="1800" dirty="0">
                          <a:effectLst/>
                          <a:latin typeface="Times New Roman"/>
                          <a:ea typeface="Times New Roman"/>
                          <a:cs typeface="Times New Roman"/>
                        </a:rPr>
                        <a:t>March 2–13, 2015</a:t>
                      </a:r>
                      <a:endParaRPr lang="en-US" sz="18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dirty="0">
                          <a:effectLst/>
                          <a:latin typeface="Times New Roman"/>
                          <a:ea typeface="Times New Roman"/>
                          <a:cs typeface="Times New Roman"/>
                        </a:rPr>
                        <a:t>FSA </a:t>
                      </a:r>
                      <a:r>
                        <a:rPr lang="en-US" sz="1800" dirty="0" smtClean="0">
                          <a:effectLst/>
                          <a:latin typeface="Times New Roman"/>
                          <a:ea typeface="Times New Roman"/>
                          <a:cs typeface="Times New Roman"/>
                        </a:rPr>
                        <a:t>ELA </a:t>
                      </a:r>
                      <a:r>
                        <a:rPr lang="en-US" sz="1800" dirty="0">
                          <a:effectLst/>
                          <a:latin typeface="Times New Roman"/>
                          <a:ea typeface="Times New Roman"/>
                          <a:cs typeface="Times New Roman"/>
                        </a:rPr>
                        <a:t>Writing Component</a:t>
                      </a:r>
                      <a:endParaRPr lang="en-US" sz="18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1200"/>
                        </a:spcBef>
                        <a:spcAft>
                          <a:spcPts val="0"/>
                        </a:spcAft>
                      </a:pPr>
                      <a:r>
                        <a:rPr lang="en-US" sz="1800" dirty="0">
                          <a:effectLst/>
                          <a:latin typeface="Times New Roman"/>
                          <a:ea typeface="Times New Roman"/>
                          <a:cs typeface="Times New Roman"/>
                        </a:rPr>
                        <a:t>4-7*, 8–11</a:t>
                      </a:r>
                      <a:endParaRPr lang="en-US" sz="18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1200"/>
                        </a:spcBef>
                        <a:spcAft>
                          <a:spcPts val="0"/>
                        </a:spcAft>
                      </a:pPr>
                      <a:r>
                        <a:rPr lang="en-US" sz="1800" dirty="0">
                          <a:effectLst/>
                          <a:latin typeface="Times New Roman"/>
                          <a:ea typeface="Times New Roman"/>
                          <a:cs typeface="Times New Roman"/>
                        </a:rPr>
                        <a:t>90 minutes</a:t>
                      </a:r>
                      <a:endParaRPr lang="en-US" sz="18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60">
                <a:tc gridSpan="4">
                  <a:txBody>
                    <a:bodyPr/>
                    <a:lstStyle/>
                    <a:p>
                      <a:pPr marL="0" marR="0">
                        <a:lnSpc>
                          <a:spcPct val="115000"/>
                        </a:lnSpc>
                        <a:spcBef>
                          <a:spcPts val="1200"/>
                        </a:spcBef>
                        <a:spcAft>
                          <a:spcPts val="0"/>
                        </a:spcAft>
                      </a:pPr>
                      <a:endParaRPr lang="en-US" sz="18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15000"/>
                        </a:lnSpc>
                        <a:spcBef>
                          <a:spcPts val="0"/>
                        </a:spcBef>
                        <a:spcAft>
                          <a:spcPts val="0"/>
                        </a:spcAft>
                      </a:pPr>
                      <a:endParaRPr lang="en-US" sz="18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15000"/>
                        </a:lnSpc>
                        <a:spcBef>
                          <a:spcPts val="1200"/>
                        </a:spcBef>
                        <a:spcAft>
                          <a:spcPts val="0"/>
                        </a:spcAft>
                      </a:pPr>
                      <a:endParaRPr lang="en-US" sz="18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15000"/>
                        </a:lnSpc>
                        <a:spcBef>
                          <a:spcPts val="1200"/>
                        </a:spcBef>
                        <a:spcAft>
                          <a:spcPts val="0"/>
                        </a:spcAft>
                      </a:pPr>
                      <a:endParaRPr lang="en-US" sz="18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7" name="TextBox 16"/>
          <p:cNvSpPr txBox="1"/>
          <p:nvPr/>
        </p:nvSpPr>
        <p:spPr>
          <a:xfrm>
            <a:off x="304801" y="2819400"/>
            <a:ext cx="8077200" cy="338554"/>
          </a:xfrm>
          <a:prstGeom prst="rect">
            <a:avLst/>
          </a:prstGeom>
          <a:noFill/>
        </p:spPr>
        <p:txBody>
          <a:bodyPr wrap="square" rtlCol="0">
            <a:spAutoFit/>
          </a:bodyPr>
          <a:lstStyle/>
          <a:p>
            <a:r>
              <a:rPr lang="en-US" sz="1600" dirty="0" smtClean="0">
                <a:latin typeface="Times New Roman" panose="02020603050405020304" pitchFamily="18" charset="0"/>
                <a:cs typeface="Times New Roman" panose="02020603050405020304" pitchFamily="18" charset="0"/>
              </a:rPr>
              <a:t>*Indicates a paper-based test.</a:t>
            </a:r>
            <a:endParaRPr lang="en-US" sz="16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60F88D64-766A-45C3-93FE-3E1D3068B07A}" type="slidenum">
              <a:rPr lang="en-US" smtClean="0"/>
              <a:t>7</a:t>
            </a:fld>
            <a:endParaRPr lang="en-US" dirty="0"/>
          </a:p>
        </p:txBody>
      </p:sp>
    </p:spTree>
    <p:extLst>
      <p:ext uri="{BB962C8B-B14F-4D97-AF65-F5344CB8AC3E}">
        <p14:creationId xmlns:p14="http://schemas.microsoft.com/office/powerpoint/2010/main" val="17117979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Test Administration Schedule</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800" dirty="0"/>
              <a:t>Test administrators must allow the exact amount of time allotted for test sessions and must </a:t>
            </a:r>
            <a:r>
              <a:rPr lang="en-US" sz="2800" dirty="0" smtClean="0"/>
              <a:t>not collect </a:t>
            </a:r>
            <a:r>
              <a:rPr lang="en-US" sz="2800" dirty="0"/>
              <a:t>test materials or instruct students to submit computer-based tests until the end of </a:t>
            </a:r>
            <a:r>
              <a:rPr lang="en-US" sz="2800" dirty="0" smtClean="0"/>
              <a:t>the 90-minute </a:t>
            </a:r>
            <a:r>
              <a:rPr lang="en-US" sz="2800" dirty="0"/>
              <a:t>test </a:t>
            </a:r>
            <a:r>
              <a:rPr lang="en-US" sz="2800" dirty="0" smtClean="0"/>
              <a:t>session.</a:t>
            </a:r>
          </a:p>
          <a:p>
            <a:pPr>
              <a:lnSpc>
                <a:spcPct val="80000"/>
              </a:lnSpc>
              <a:spcBef>
                <a:spcPts val="600"/>
              </a:spcBef>
              <a:spcAft>
                <a:spcPts val="600"/>
              </a:spcAft>
            </a:pPr>
            <a:r>
              <a:rPr lang="en-US" sz="2800" dirty="0" smtClean="0"/>
              <a:t>While </a:t>
            </a:r>
            <a:r>
              <a:rPr lang="en-US" sz="2800" dirty="0"/>
              <a:t>some students may finish before the time allotted for testing </a:t>
            </a:r>
            <a:r>
              <a:rPr lang="en-US" sz="2800" dirty="0" smtClean="0"/>
              <a:t>ends, this </a:t>
            </a:r>
            <a:r>
              <a:rPr lang="en-US" sz="2800" dirty="0"/>
              <a:t>policy is in place to provide a fair environment for students who require all or most of </a:t>
            </a:r>
            <a:r>
              <a:rPr lang="en-US" sz="2800" dirty="0" smtClean="0"/>
              <a:t>the allotted </a:t>
            </a:r>
            <a:r>
              <a:rPr lang="en-US" sz="2800" dirty="0"/>
              <a:t>time and to avoid pressuring any student to finish early</a:t>
            </a:r>
            <a:r>
              <a:rPr lang="en-US" sz="2800" dirty="0" smtClean="0"/>
              <a:t>.</a:t>
            </a:r>
          </a:p>
          <a:p>
            <a:pPr marL="0" indent="0">
              <a:lnSpc>
                <a:spcPct val="80000"/>
              </a:lnSpc>
              <a:spcBef>
                <a:spcPts val="600"/>
              </a:spcBef>
              <a:spcAft>
                <a:spcPts val="600"/>
              </a:spcAft>
              <a:buNone/>
            </a:pPr>
            <a:endParaRPr lang="en-US" sz="2800" dirty="0"/>
          </a:p>
        </p:txBody>
      </p:sp>
      <p:sp>
        <p:nvSpPr>
          <p:cNvPr id="4" name="Slide Number Placeholder 3"/>
          <p:cNvSpPr>
            <a:spLocks noGrp="1"/>
          </p:cNvSpPr>
          <p:nvPr>
            <p:ph type="sldNum" sz="quarter" idx="12"/>
          </p:nvPr>
        </p:nvSpPr>
        <p:spPr/>
        <p:txBody>
          <a:bodyPr/>
          <a:lstStyle/>
          <a:p>
            <a:fld id="{60F88D64-766A-45C3-93FE-3E1D3068B07A}" type="slidenum">
              <a:rPr lang="en-US" smtClean="0"/>
              <a:t>8</a:t>
            </a:fld>
            <a:endParaRPr lang="en-US" dirty="0"/>
          </a:p>
        </p:txBody>
      </p:sp>
    </p:spTree>
    <p:extLst>
      <p:ext uri="{BB962C8B-B14F-4D97-AF65-F5344CB8AC3E}">
        <p14:creationId xmlns:p14="http://schemas.microsoft.com/office/powerpoint/2010/main" val="32369492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Glossary of Terms</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500" b="1" dirty="0" smtClean="0"/>
              <a:t>American Institutes for Research (AIR)</a:t>
            </a:r>
            <a:r>
              <a:rPr lang="en-US" sz="2500" dirty="0" smtClean="0"/>
              <a:t>: AIR is the assessment vendor for FSA assessments.</a:t>
            </a:r>
          </a:p>
          <a:p>
            <a:pPr>
              <a:lnSpc>
                <a:spcPct val="80000"/>
              </a:lnSpc>
              <a:spcBef>
                <a:spcPts val="600"/>
              </a:spcBef>
              <a:spcAft>
                <a:spcPts val="600"/>
              </a:spcAft>
            </a:pPr>
            <a:r>
              <a:rPr lang="en-US" sz="2500" b="1" dirty="0" smtClean="0"/>
              <a:t>Data Recognition Corporation (DRC)</a:t>
            </a:r>
            <a:r>
              <a:rPr lang="en-US" sz="2500" dirty="0" smtClean="0"/>
              <a:t>: DRC is the vendor responsible for processes associated with paper-based FSA materials, including printing, shipping, receiving, and scanning.</a:t>
            </a:r>
          </a:p>
          <a:p>
            <a:pPr>
              <a:lnSpc>
                <a:spcPct val="80000"/>
              </a:lnSpc>
              <a:spcBef>
                <a:spcPts val="600"/>
              </a:spcBef>
              <a:spcAft>
                <a:spcPts val="600"/>
              </a:spcAft>
            </a:pPr>
            <a:r>
              <a:rPr lang="en-US" sz="2500" b="1" dirty="0"/>
              <a:t>District/School Labels</a:t>
            </a:r>
            <a:r>
              <a:rPr lang="en-US" sz="2500" dirty="0"/>
              <a:t>: Districts and schools will receive District/School Labels, which must be applied to hand-gridded test and answer books. If a document is hand-gridded and an On-Demand PreID Label cannot be printed, then a District/School Label must be applied to ensure the student’s results are reported to the correct district and school.</a:t>
            </a:r>
          </a:p>
          <a:p>
            <a:pPr>
              <a:lnSpc>
                <a:spcPct val="80000"/>
              </a:lnSpc>
              <a:spcBef>
                <a:spcPts val="600"/>
              </a:spcBef>
              <a:spcAft>
                <a:spcPts val="600"/>
              </a:spcAft>
            </a:pPr>
            <a:endParaRPr lang="en-US" sz="2500" b="1" dirty="0"/>
          </a:p>
        </p:txBody>
      </p:sp>
      <p:sp>
        <p:nvSpPr>
          <p:cNvPr id="4" name="Slide Number Placeholder 3"/>
          <p:cNvSpPr>
            <a:spLocks noGrp="1"/>
          </p:cNvSpPr>
          <p:nvPr>
            <p:ph type="sldNum" sz="quarter" idx="12"/>
          </p:nvPr>
        </p:nvSpPr>
        <p:spPr/>
        <p:txBody>
          <a:bodyPr/>
          <a:lstStyle/>
          <a:p>
            <a:fld id="{60F88D64-766A-45C3-93FE-3E1D3068B07A}" type="slidenum">
              <a:rPr lang="en-US" smtClean="0"/>
              <a:t>9</a:t>
            </a:fld>
            <a:endParaRPr lang="en-US" dirty="0"/>
          </a:p>
        </p:txBody>
      </p:sp>
    </p:spTree>
    <p:extLst>
      <p:ext uri="{BB962C8B-B14F-4D97-AF65-F5344CB8AC3E}">
        <p14:creationId xmlns:p14="http://schemas.microsoft.com/office/powerpoint/2010/main" val="5582439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Glossary of Terms</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400" b="1" dirty="0" smtClean="0"/>
              <a:t>DO </a:t>
            </a:r>
            <a:r>
              <a:rPr lang="en-US" sz="2400" b="1" dirty="0"/>
              <a:t>NOT PROCESS Labels</a:t>
            </a:r>
            <a:r>
              <a:rPr lang="en-US" sz="2400" dirty="0"/>
              <a:t>: Districts and schools will receive DO NOT PROCESS Labels, which must be applied to any </a:t>
            </a:r>
            <a:r>
              <a:rPr lang="en-US" sz="2400" b="1" dirty="0"/>
              <a:t>USED</a:t>
            </a:r>
            <a:r>
              <a:rPr lang="en-US" sz="2400" dirty="0"/>
              <a:t> NOT TO BE SCORED test and answer books that should NOT be scanned or counted for participation </a:t>
            </a:r>
            <a:r>
              <a:rPr lang="en-US" sz="2400" dirty="0" smtClean="0"/>
              <a:t>(i.e., </a:t>
            </a:r>
            <a:r>
              <a:rPr lang="en-US" sz="2400" dirty="0"/>
              <a:t>responses were transcribed into another test and answer book). The DO NOT PROCESS Label should be applied in the same location as the PreID or District/School Label and should cover the label currently on the test and answer book</a:t>
            </a:r>
            <a:r>
              <a:rPr lang="en-US" sz="2400" dirty="0" smtClean="0"/>
              <a:t>.</a:t>
            </a:r>
          </a:p>
          <a:p>
            <a:pPr>
              <a:lnSpc>
                <a:spcPct val="80000"/>
              </a:lnSpc>
              <a:spcBef>
                <a:spcPts val="600"/>
              </a:spcBef>
              <a:spcAft>
                <a:spcPts val="600"/>
              </a:spcAft>
            </a:pPr>
            <a:r>
              <a:rPr lang="en-US" sz="2400" b="1" dirty="0"/>
              <a:t>FSA Portal</a:t>
            </a:r>
            <a:r>
              <a:rPr lang="en-US" sz="2400" dirty="0"/>
              <a:t>:</a:t>
            </a:r>
            <a:r>
              <a:rPr lang="en-US" sz="2400" b="1" dirty="0"/>
              <a:t> </a:t>
            </a:r>
            <a:r>
              <a:rPr lang="en-US" sz="2400" dirty="0"/>
              <a:t>Resources and information for district and school personnel are located in the FSA Portal, which is accessed at </a:t>
            </a:r>
            <a:r>
              <a:rPr lang="en-US" sz="2400" b="1" dirty="0"/>
              <a:t>www.FSAssessments.org</a:t>
            </a:r>
            <a:r>
              <a:rPr lang="en-US" sz="2400" dirty="0"/>
              <a:t>. The portal is organized by user roles and also includes links to the Test Delivery System (TDS), Test Information Distribution Engine (TIDE), and Online Reporting System (ORS).</a:t>
            </a:r>
          </a:p>
          <a:p>
            <a:pPr>
              <a:lnSpc>
                <a:spcPct val="80000"/>
              </a:lnSpc>
              <a:spcBef>
                <a:spcPts val="600"/>
              </a:spcBef>
              <a:spcAft>
                <a:spcPts val="600"/>
              </a:spcAft>
            </a:pPr>
            <a:endParaRPr lang="en-US" sz="2400" dirty="0"/>
          </a:p>
          <a:p>
            <a:pPr>
              <a:lnSpc>
                <a:spcPct val="80000"/>
              </a:lnSpc>
              <a:spcBef>
                <a:spcPts val="600"/>
              </a:spcBef>
              <a:spcAft>
                <a:spcPts val="600"/>
              </a:spcAft>
            </a:pPr>
            <a:endParaRPr lang="en-US" sz="2400" dirty="0"/>
          </a:p>
        </p:txBody>
      </p:sp>
      <p:sp>
        <p:nvSpPr>
          <p:cNvPr id="4" name="Slide Number Placeholder 3"/>
          <p:cNvSpPr>
            <a:spLocks noGrp="1"/>
          </p:cNvSpPr>
          <p:nvPr>
            <p:ph type="sldNum" sz="quarter" idx="12"/>
          </p:nvPr>
        </p:nvSpPr>
        <p:spPr/>
        <p:txBody>
          <a:bodyPr/>
          <a:lstStyle/>
          <a:p>
            <a:fld id="{60F88D64-766A-45C3-93FE-3E1D3068B07A}" type="slidenum">
              <a:rPr lang="en-US" smtClean="0"/>
              <a:t>10</a:t>
            </a:fld>
            <a:endParaRPr lang="en-US" dirty="0"/>
          </a:p>
        </p:txBody>
      </p:sp>
    </p:spTree>
    <p:extLst>
      <p:ext uri="{BB962C8B-B14F-4D97-AF65-F5344CB8AC3E}">
        <p14:creationId xmlns:p14="http://schemas.microsoft.com/office/powerpoint/2010/main" val="30096135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Glossary of Terms</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600" b="1" dirty="0" smtClean="0"/>
              <a:t>On-Demand </a:t>
            </a:r>
            <a:r>
              <a:rPr lang="en-US" sz="2600" b="1" dirty="0"/>
              <a:t>PreID Labels</a:t>
            </a:r>
            <a:r>
              <a:rPr lang="en-US" sz="2600" dirty="0"/>
              <a:t>:</a:t>
            </a:r>
            <a:r>
              <a:rPr lang="en-US" sz="2600" b="1" dirty="0"/>
              <a:t> </a:t>
            </a:r>
            <a:r>
              <a:rPr lang="en-US" sz="2600" dirty="0"/>
              <a:t>On-Demand PreID Labels may be printed locally for any students who were not included in the original PreID upload for this administration or for students who transferred to a school after the PreID upload. Districts and schools will receive blank labels for printing On-Demand PreID Labels</a:t>
            </a:r>
            <a:r>
              <a:rPr lang="en-US" sz="2600" dirty="0" smtClean="0"/>
              <a:t>.</a:t>
            </a:r>
          </a:p>
          <a:p>
            <a:pPr>
              <a:lnSpc>
                <a:spcPct val="80000"/>
              </a:lnSpc>
              <a:spcBef>
                <a:spcPts val="600"/>
              </a:spcBef>
              <a:spcAft>
                <a:spcPts val="600"/>
              </a:spcAft>
            </a:pPr>
            <a:r>
              <a:rPr lang="en-US" sz="2600" b="1" dirty="0"/>
              <a:t>Online Reporting System (ORS)</a:t>
            </a:r>
            <a:r>
              <a:rPr lang="en-US" sz="2600" dirty="0"/>
              <a:t>:</a:t>
            </a:r>
            <a:r>
              <a:rPr lang="en-US" sz="2600" b="1" dirty="0"/>
              <a:t> </a:t>
            </a:r>
            <a:r>
              <a:rPr lang="en-US" sz="2600" dirty="0"/>
              <a:t>ORS allows school and district personnel to track the progress of student computer-based testing and access student results. ORS is accessed via the FSA Portal using the same username and password used to access other AIR systems</a:t>
            </a:r>
            <a:r>
              <a:rPr lang="en-US" sz="2600" dirty="0" smtClean="0"/>
              <a:t>.</a:t>
            </a:r>
            <a:endParaRPr lang="en-US" sz="2600" dirty="0"/>
          </a:p>
        </p:txBody>
      </p:sp>
      <p:sp>
        <p:nvSpPr>
          <p:cNvPr id="4" name="Slide Number Placeholder 3"/>
          <p:cNvSpPr>
            <a:spLocks noGrp="1"/>
          </p:cNvSpPr>
          <p:nvPr>
            <p:ph type="sldNum" sz="quarter" idx="12"/>
          </p:nvPr>
        </p:nvSpPr>
        <p:spPr/>
        <p:txBody>
          <a:bodyPr/>
          <a:lstStyle/>
          <a:p>
            <a:fld id="{60F88D64-766A-45C3-93FE-3E1D3068B07A}" type="slidenum">
              <a:rPr lang="en-US" smtClean="0"/>
              <a:t>11</a:t>
            </a:fld>
            <a:endParaRPr lang="en-US" dirty="0"/>
          </a:p>
        </p:txBody>
      </p:sp>
    </p:spTree>
    <p:extLst>
      <p:ext uri="{BB962C8B-B14F-4D97-AF65-F5344CB8AC3E}">
        <p14:creationId xmlns:p14="http://schemas.microsoft.com/office/powerpoint/2010/main" val="3823836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Glossary of Terms</a:t>
            </a:r>
            <a:endParaRPr lang="en-US" dirty="0"/>
          </a:p>
        </p:txBody>
      </p:sp>
      <p:sp>
        <p:nvSpPr>
          <p:cNvPr id="3" name="Content Placeholder 2"/>
          <p:cNvSpPr>
            <a:spLocks noGrp="1"/>
          </p:cNvSpPr>
          <p:nvPr>
            <p:ph idx="1"/>
          </p:nvPr>
        </p:nvSpPr>
        <p:spPr>
          <a:xfrm>
            <a:off x="228600" y="1752600"/>
            <a:ext cx="8458200" cy="4419600"/>
          </a:xfrm>
        </p:spPr>
        <p:txBody>
          <a:bodyPr>
            <a:noAutofit/>
          </a:bodyPr>
          <a:lstStyle/>
          <a:p>
            <a:pPr>
              <a:lnSpc>
                <a:spcPct val="80000"/>
              </a:lnSpc>
              <a:spcBef>
                <a:spcPts val="600"/>
              </a:spcBef>
              <a:spcAft>
                <a:spcPts val="600"/>
              </a:spcAft>
            </a:pPr>
            <a:r>
              <a:rPr lang="en-US" sz="2600" b="1" dirty="0" smtClean="0"/>
              <a:t>School </a:t>
            </a:r>
            <a:r>
              <a:rPr lang="en-US" sz="2600" b="1" dirty="0"/>
              <a:t>Box Range Sheet</a:t>
            </a:r>
            <a:r>
              <a:rPr lang="en-US" sz="2600" dirty="0"/>
              <a:t>:</a:t>
            </a:r>
            <a:r>
              <a:rPr lang="en-US" sz="2600" b="1" dirty="0"/>
              <a:t> </a:t>
            </a:r>
            <a:r>
              <a:rPr lang="en-US" sz="2600" dirty="0"/>
              <a:t>The School Box Range Sheet shows the number of boxes packaged for each site within a district. For district sites, the School Box Range Sheet will identify the number of boxes packaged for each school and the district. For school sites, the School Box Range Sheet will identify the total number of boxes shipped to the school</a:t>
            </a:r>
            <a:r>
              <a:rPr lang="en-US" sz="2600" dirty="0" smtClean="0"/>
              <a:t>.</a:t>
            </a:r>
          </a:p>
          <a:p>
            <a:pPr>
              <a:lnSpc>
                <a:spcPct val="80000"/>
              </a:lnSpc>
              <a:spcBef>
                <a:spcPts val="600"/>
              </a:spcBef>
              <a:spcAft>
                <a:spcPts val="600"/>
              </a:spcAft>
            </a:pPr>
            <a:r>
              <a:rPr lang="en-US" sz="2600" b="1" dirty="0"/>
              <a:t>Secure Browser</a:t>
            </a:r>
            <a:r>
              <a:rPr lang="en-US" sz="2600" dirty="0"/>
              <a:t>:</a:t>
            </a:r>
            <a:r>
              <a:rPr lang="en-US" sz="2600" b="1" dirty="0"/>
              <a:t> </a:t>
            </a:r>
            <a:r>
              <a:rPr lang="en-US" sz="2600" dirty="0"/>
              <a:t>The secure browser allows students to access the computer-based FSA assessments. This software must be installed on all computers or devices that will be used for student testing. A link to download the secure browser is located in the FSA Portal</a:t>
            </a:r>
            <a:r>
              <a:rPr lang="en-US" sz="2600" dirty="0" smtClean="0"/>
              <a:t>.</a:t>
            </a:r>
            <a:endParaRPr lang="en-US" sz="2600" dirty="0"/>
          </a:p>
        </p:txBody>
      </p:sp>
      <p:sp>
        <p:nvSpPr>
          <p:cNvPr id="4" name="Slide Number Placeholder 3"/>
          <p:cNvSpPr>
            <a:spLocks noGrp="1"/>
          </p:cNvSpPr>
          <p:nvPr>
            <p:ph type="sldNum" sz="quarter" idx="12"/>
          </p:nvPr>
        </p:nvSpPr>
        <p:spPr/>
        <p:txBody>
          <a:bodyPr/>
          <a:lstStyle/>
          <a:p>
            <a:fld id="{60F88D64-766A-45C3-93FE-3E1D3068B07A}" type="slidenum">
              <a:rPr lang="en-US" smtClean="0"/>
              <a:t>12</a:t>
            </a:fld>
            <a:endParaRPr lang="en-US" dirty="0"/>
          </a:p>
        </p:txBody>
      </p:sp>
    </p:spTree>
    <p:extLst>
      <p:ext uri="{BB962C8B-B14F-4D97-AF65-F5344CB8AC3E}">
        <p14:creationId xmlns:p14="http://schemas.microsoft.com/office/powerpoint/2010/main" val="631294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Glossary of Terms</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700" b="1" dirty="0" smtClean="0"/>
              <a:t>Session </a:t>
            </a:r>
            <a:r>
              <a:rPr lang="en-US" sz="2700" b="1" dirty="0"/>
              <a:t>ID</a:t>
            </a:r>
            <a:r>
              <a:rPr lang="en-US" sz="2700" dirty="0"/>
              <a:t>:</a:t>
            </a:r>
            <a:r>
              <a:rPr lang="en-US" sz="2700" b="1" dirty="0"/>
              <a:t> </a:t>
            </a:r>
            <a:r>
              <a:rPr lang="en-US" sz="2700" dirty="0"/>
              <a:t>Session IDs are unique codes generated by the Test Administrator Interface. In addition to their Username and First Name, students use the Session ID to log into computer-based FSA assessments. Test Administrators must record the Session ID as part of their required administration information</a:t>
            </a:r>
            <a:r>
              <a:rPr lang="en-US" sz="2700" dirty="0" smtClean="0"/>
              <a:t>.</a:t>
            </a:r>
          </a:p>
          <a:p>
            <a:pPr>
              <a:lnSpc>
                <a:spcPct val="80000"/>
              </a:lnSpc>
              <a:spcBef>
                <a:spcPts val="600"/>
              </a:spcBef>
              <a:spcAft>
                <a:spcPts val="600"/>
              </a:spcAft>
            </a:pPr>
            <a:r>
              <a:rPr lang="en-US" sz="2800" b="1" dirty="0"/>
              <a:t>Student Interface</a:t>
            </a:r>
            <a:r>
              <a:rPr lang="en-US" sz="2800" dirty="0"/>
              <a:t>: Students use the Student Interface to log into and take computer-based FSA tests</a:t>
            </a:r>
            <a:r>
              <a:rPr lang="en-US" sz="2800" dirty="0" smtClean="0"/>
              <a:t>.</a:t>
            </a:r>
          </a:p>
          <a:p>
            <a:pPr>
              <a:lnSpc>
                <a:spcPct val="80000"/>
              </a:lnSpc>
              <a:spcBef>
                <a:spcPts val="600"/>
              </a:spcBef>
              <a:spcAft>
                <a:spcPts val="600"/>
              </a:spcAft>
            </a:pPr>
            <a:r>
              <a:rPr lang="en-US" sz="2800" b="1" dirty="0"/>
              <a:t>Test Administrator Interface</a:t>
            </a:r>
            <a:r>
              <a:rPr lang="en-US" sz="2800" dirty="0"/>
              <a:t>: Test administrators use the Test Administrator Interface to create and monitor test sessions for all computer-based FSA assessments.</a:t>
            </a:r>
          </a:p>
          <a:p>
            <a:pPr>
              <a:lnSpc>
                <a:spcPct val="80000"/>
              </a:lnSpc>
              <a:spcBef>
                <a:spcPts val="600"/>
              </a:spcBef>
              <a:spcAft>
                <a:spcPts val="600"/>
              </a:spcAft>
            </a:pPr>
            <a:endParaRPr lang="en-US" sz="2800" dirty="0"/>
          </a:p>
          <a:p>
            <a:pPr>
              <a:lnSpc>
                <a:spcPct val="80000"/>
              </a:lnSpc>
              <a:spcBef>
                <a:spcPts val="600"/>
              </a:spcBef>
              <a:spcAft>
                <a:spcPts val="600"/>
              </a:spcAft>
            </a:pPr>
            <a:endParaRPr lang="en-US" sz="2700" dirty="0"/>
          </a:p>
        </p:txBody>
      </p:sp>
      <p:sp>
        <p:nvSpPr>
          <p:cNvPr id="4" name="Slide Number Placeholder 3"/>
          <p:cNvSpPr>
            <a:spLocks noGrp="1"/>
          </p:cNvSpPr>
          <p:nvPr>
            <p:ph type="sldNum" sz="quarter" idx="12"/>
          </p:nvPr>
        </p:nvSpPr>
        <p:spPr/>
        <p:txBody>
          <a:bodyPr/>
          <a:lstStyle/>
          <a:p>
            <a:fld id="{60F88D64-766A-45C3-93FE-3E1D3068B07A}" type="slidenum">
              <a:rPr lang="en-US" smtClean="0"/>
              <a:t>13</a:t>
            </a:fld>
            <a:endParaRPr lang="en-US" dirty="0"/>
          </a:p>
        </p:txBody>
      </p:sp>
    </p:spTree>
    <p:extLst>
      <p:ext uri="{BB962C8B-B14F-4D97-AF65-F5344CB8AC3E}">
        <p14:creationId xmlns:p14="http://schemas.microsoft.com/office/powerpoint/2010/main" val="602404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Glossary of Terms</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400" b="1" dirty="0" smtClean="0"/>
              <a:t>Test </a:t>
            </a:r>
            <a:r>
              <a:rPr lang="en-US" sz="2400" b="1" dirty="0"/>
              <a:t>Delivery System (TDS)</a:t>
            </a:r>
            <a:r>
              <a:rPr lang="en-US" sz="2400" dirty="0"/>
              <a:t>: All computer-based FSA assessments are administered via </a:t>
            </a:r>
            <a:r>
              <a:rPr lang="en-US" sz="2400" dirty="0" smtClean="0"/>
              <a:t>TDS, which </a:t>
            </a:r>
            <a:r>
              <a:rPr lang="en-US" sz="2400" dirty="0"/>
              <a:t>includes the Test Administrator Interface as well as the Student Interface</a:t>
            </a:r>
            <a:r>
              <a:rPr lang="en-US" sz="2400" dirty="0" smtClean="0"/>
              <a:t>.</a:t>
            </a:r>
          </a:p>
          <a:p>
            <a:pPr>
              <a:lnSpc>
                <a:spcPct val="80000"/>
              </a:lnSpc>
              <a:spcBef>
                <a:spcPts val="600"/>
              </a:spcBef>
              <a:spcAft>
                <a:spcPts val="600"/>
              </a:spcAft>
            </a:pPr>
            <a:r>
              <a:rPr lang="en-US" sz="2400" b="1" dirty="0"/>
              <a:t>Test Information Distribution Engine (TIDE)</a:t>
            </a:r>
            <a:r>
              <a:rPr lang="en-US" sz="2400" dirty="0"/>
              <a:t>: TIDE is the enrollment and user management system for the FSA assessments. Student enrollment and test eligibility information is managed via TIDE. All school and district personnel who will administer FSA assessments must have user accounts in TIDE.</a:t>
            </a:r>
          </a:p>
          <a:p>
            <a:pPr>
              <a:lnSpc>
                <a:spcPct val="80000"/>
              </a:lnSpc>
              <a:spcBef>
                <a:spcPts val="600"/>
              </a:spcBef>
              <a:spcAft>
                <a:spcPts val="600"/>
              </a:spcAft>
            </a:pPr>
            <a:r>
              <a:rPr lang="en-US" sz="2400" b="1" dirty="0" smtClean="0"/>
              <a:t>Test </a:t>
            </a:r>
            <a:r>
              <a:rPr lang="en-US" sz="2400" b="1" dirty="0"/>
              <a:t>Tickets</a:t>
            </a:r>
            <a:r>
              <a:rPr lang="en-US" sz="2400" dirty="0"/>
              <a:t>: Test Tickets contain login information for students. Each student must have a test ticket to log into computer-based FSA </a:t>
            </a:r>
            <a:r>
              <a:rPr lang="en-US" sz="2400" dirty="0" smtClean="0"/>
              <a:t>assessments. Test </a:t>
            </a:r>
            <a:r>
              <a:rPr lang="en-US" sz="2400" dirty="0"/>
              <a:t>tickets are generated in TIDE and contain the following fields: Username, Last Name, First Name (password), Grade, Date of Birth, Student ID Number, </a:t>
            </a:r>
            <a:r>
              <a:rPr lang="en-US" sz="2400" dirty="0" smtClean="0"/>
              <a:t>District, </a:t>
            </a:r>
            <a:r>
              <a:rPr lang="en-US" sz="2400" dirty="0"/>
              <a:t>and School.</a:t>
            </a:r>
          </a:p>
          <a:p>
            <a:pPr>
              <a:lnSpc>
                <a:spcPct val="80000"/>
              </a:lnSpc>
              <a:spcBef>
                <a:spcPts val="600"/>
              </a:spcBef>
              <a:spcAft>
                <a:spcPts val="600"/>
              </a:spcAft>
            </a:pPr>
            <a:endParaRPr lang="en-US" sz="2400" dirty="0"/>
          </a:p>
        </p:txBody>
      </p:sp>
      <p:sp>
        <p:nvSpPr>
          <p:cNvPr id="4" name="Slide Number Placeholder 3"/>
          <p:cNvSpPr>
            <a:spLocks noGrp="1"/>
          </p:cNvSpPr>
          <p:nvPr>
            <p:ph type="sldNum" sz="quarter" idx="12"/>
          </p:nvPr>
        </p:nvSpPr>
        <p:spPr/>
        <p:txBody>
          <a:bodyPr/>
          <a:lstStyle/>
          <a:p>
            <a:fld id="{60F88D64-766A-45C3-93FE-3E1D3068B07A}" type="slidenum">
              <a:rPr lang="en-US" smtClean="0"/>
              <a:t>14</a:t>
            </a:fld>
            <a:endParaRPr lang="en-US" dirty="0"/>
          </a:p>
        </p:txBody>
      </p:sp>
    </p:spTree>
    <p:extLst>
      <p:ext uri="{BB962C8B-B14F-4D97-AF65-F5344CB8AC3E}">
        <p14:creationId xmlns:p14="http://schemas.microsoft.com/office/powerpoint/2010/main" val="228817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FSA Help Desk</a:t>
            </a:r>
            <a:endParaRPr lang="en-US" dirty="0"/>
          </a:p>
        </p:txBody>
      </p:sp>
      <p:sp>
        <p:nvSpPr>
          <p:cNvPr id="3" name="Content Placeholder 2"/>
          <p:cNvSpPr>
            <a:spLocks noGrp="1"/>
          </p:cNvSpPr>
          <p:nvPr>
            <p:ph idx="1"/>
          </p:nvPr>
        </p:nvSpPr>
        <p:spPr/>
        <p:txBody>
          <a:bodyPr>
            <a:noAutofit/>
          </a:bodyPr>
          <a:lstStyle/>
          <a:p>
            <a:pPr marL="0" indent="0">
              <a:buNone/>
            </a:pPr>
            <a:r>
              <a:rPr lang="en-US" dirty="0" smtClean="0"/>
              <a:t>Contact the FSA Help Desk at:</a:t>
            </a:r>
          </a:p>
          <a:p>
            <a:pPr marL="679450"/>
            <a:r>
              <a:rPr lang="en-US" dirty="0" smtClean="0"/>
              <a:t>1-866-815-7246 </a:t>
            </a:r>
          </a:p>
          <a:p>
            <a:pPr marL="682625" indent="0">
              <a:buNone/>
            </a:pPr>
            <a:r>
              <a:rPr lang="en-US" dirty="0" smtClean="0"/>
              <a:t>(Monday–Friday, 7:00am–8:30 pm ET)</a:t>
            </a:r>
          </a:p>
          <a:p>
            <a:pPr marL="679450"/>
            <a:r>
              <a:rPr lang="en-US" b="1" dirty="0" smtClean="0"/>
              <a:t>fsahelpdesk@air.org</a:t>
            </a:r>
            <a:endParaRPr lang="en-US" dirty="0"/>
          </a:p>
        </p:txBody>
      </p:sp>
      <p:sp>
        <p:nvSpPr>
          <p:cNvPr id="4" name="Slide Number Placeholder 3"/>
          <p:cNvSpPr>
            <a:spLocks noGrp="1"/>
          </p:cNvSpPr>
          <p:nvPr>
            <p:ph type="sldNum" sz="quarter" idx="12"/>
          </p:nvPr>
        </p:nvSpPr>
        <p:spPr/>
        <p:txBody>
          <a:bodyPr/>
          <a:lstStyle/>
          <a:p>
            <a:fld id="{60F88D64-766A-45C3-93FE-3E1D3068B07A}" type="slidenum">
              <a:rPr lang="en-US" smtClean="0"/>
              <a:t>15</a:t>
            </a:fld>
            <a:endParaRPr lang="en-US" dirty="0"/>
          </a:p>
        </p:txBody>
      </p:sp>
    </p:spTree>
    <p:extLst>
      <p:ext uri="{BB962C8B-B14F-4D97-AF65-F5344CB8AC3E}">
        <p14:creationId xmlns:p14="http://schemas.microsoft.com/office/powerpoint/2010/main" val="2415020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300" dirty="0" smtClean="0"/>
              <a:t>Throughout this presentation, you will notice a small box in the lower right corner of the header that looks like one of the following:</a:t>
            </a:r>
          </a:p>
          <a:p>
            <a:pPr marL="0" indent="0">
              <a:buNone/>
            </a:pPr>
            <a:endParaRPr lang="en-US" sz="2500" dirty="0" smtClean="0"/>
          </a:p>
          <a:p>
            <a:pPr marL="0" indent="0">
              <a:buNone/>
            </a:pPr>
            <a:endParaRPr lang="en-US" sz="2500" dirty="0"/>
          </a:p>
          <a:p>
            <a:pPr marL="346075" indent="0">
              <a:buNone/>
            </a:pPr>
            <a:r>
              <a:rPr lang="en-US" sz="2300" dirty="0" smtClean="0"/>
              <a:t>These boxes indicate whether the information on that slide pertains to paper-based tests (PBT), computer-based tests (CBT), or both (CBT PBT).</a:t>
            </a:r>
          </a:p>
          <a:p>
            <a:r>
              <a:rPr lang="en-US" sz="2300" dirty="0"/>
              <a:t>Prior to the role-specific sections </a:t>
            </a:r>
            <a:r>
              <a:rPr lang="en-US" sz="2300" dirty="0" smtClean="0"/>
              <a:t>in the last half of this presentation </a:t>
            </a:r>
            <a:r>
              <a:rPr lang="en-US" sz="2300" dirty="0"/>
              <a:t>(e.g., “Test Administrator Before </a:t>
            </a:r>
            <a:r>
              <a:rPr lang="en-US" sz="2300" dirty="0" smtClean="0"/>
              <a:t>Testing”), </a:t>
            </a:r>
            <a:r>
              <a:rPr lang="en-US" sz="2300" dirty="0"/>
              <a:t>we have also bold-faced instances of </a:t>
            </a:r>
            <a:r>
              <a:rPr lang="en-US" sz="2300" b="1" dirty="0" smtClean="0"/>
              <a:t>test </a:t>
            </a:r>
            <a:r>
              <a:rPr lang="en-US" sz="2300" b="1" dirty="0"/>
              <a:t>administrator</a:t>
            </a:r>
            <a:r>
              <a:rPr lang="en-US" sz="2300" dirty="0" smtClean="0"/>
              <a:t>, </a:t>
            </a:r>
            <a:r>
              <a:rPr lang="en-US" sz="2300" b="1" dirty="0" smtClean="0"/>
              <a:t>school </a:t>
            </a:r>
            <a:r>
              <a:rPr lang="en-US" sz="2300" b="1" dirty="0"/>
              <a:t>assessment coordinator</a:t>
            </a:r>
            <a:r>
              <a:rPr lang="en-US" sz="2300" dirty="0" smtClean="0"/>
              <a:t>, </a:t>
            </a:r>
            <a:r>
              <a:rPr lang="en-US" sz="2300" dirty="0"/>
              <a:t>and </a:t>
            </a:r>
            <a:r>
              <a:rPr lang="en-US" sz="2300" b="1" dirty="0" smtClean="0"/>
              <a:t>technology </a:t>
            </a:r>
            <a:r>
              <a:rPr lang="en-US" sz="2300" b="1" dirty="0"/>
              <a:t>coordinator</a:t>
            </a:r>
            <a:r>
              <a:rPr lang="en-US" sz="2300" dirty="0" smtClean="0"/>
              <a:t>, </a:t>
            </a:r>
            <a:r>
              <a:rPr lang="en-US" sz="2300" dirty="0"/>
              <a:t>in order to </a:t>
            </a:r>
            <a:r>
              <a:rPr lang="en-US" sz="2300" dirty="0" smtClean="0"/>
              <a:t>clearly indicate to which roles each slide relates.</a:t>
            </a:r>
            <a:endParaRPr lang="en-US" sz="2300" dirty="0"/>
          </a:p>
          <a:p>
            <a:pPr marL="0" indent="0">
              <a:buNone/>
            </a:pPr>
            <a:endParaRPr lang="en-US" sz="3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9404" y="2590800"/>
            <a:ext cx="790575" cy="6477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1381" y="2595562"/>
            <a:ext cx="781050" cy="6381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1799" y="2624187"/>
            <a:ext cx="771525" cy="647700"/>
          </a:xfrm>
          <a:prstGeom prst="rect">
            <a:avLst/>
          </a:prstGeom>
        </p:spPr>
      </p:pic>
      <p:sp>
        <p:nvSpPr>
          <p:cNvPr id="11" name="Slide Number Placeholder 10"/>
          <p:cNvSpPr>
            <a:spLocks noGrp="1"/>
          </p:cNvSpPr>
          <p:nvPr>
            <p:ph type="sldNum" sz="quarter" idx="12"/>
          </p:nvPr>
        </p:nvSpPr>
        <p:spPr/>
        <p:txBody>
          <a:bodyPr/>
          <a:lstStyle/>
          <a:p>
            <a:fld id="{60F88D64-766A-45C3-93FE-3E1D3068B07A}" type="slidenum">
              <a:rPr lang="en-US" smtClean="0"/>
              <a:t>16</a:t>
            </a:fld>
            <a:endParaRPr lang="en-US" dirty="0"/>
          </a:p>
        </p:txBody>
      </p:sp>
    </p:spTree>
    <p:extLst>
      <p:ext uri="{BB962C8B-B14F-4D97-AF65-F5344CB8AC3E}">
        <p14:creationId xmlns:p14="http://schemas.microsoft.com/office/powerpoint/2010/main" val="2944428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Students to Be Tested</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200" dirty="0" smtClean="0"/>
              <a:t>In general, all </a:t>
            </a:r>
            <a:r>
              <a:rPr lang="en-US" sz="2200" b="1" dirty="0" smtClean="0"/>
              <a:t>Grades 4–11</a:t>
            </a:r>
            <a:r>
              <a:rPr lang="en-US" sz="2200" dirty="0" smtClean="0"/>
              <a:t> students participate in the Spring 2015 FSA ELA Writing Component test administration, with or without accommodations, per s. 1008.22(3)(a), Florida Statutes.</a:t>
            </a:r>
          </a:p>
          <a:p>
            <a:pPr marL="0" indent="0">
              <a:buNone/>
            </a:pPr>
            <a:r>
              <a:rPr lang="en-US" sz="2600" b="1" dirty="0" smtClean="0"/>
              <a:t>Special </a:t>
            </a:r>
            <a:r>
              <a:rPr lang="en-US" sz="2600" b="1" dirty="0"/>
              <a:t>Program Students</a:t>
            </a:r>
          </a:p>
          <a:p>
            <a:r>
              <a:rPr lang="en-US" sz="2200" dirty="0"/>
              <a:t>Make arrangements to test special program students (Home Education, McKay Scholarship, FTC Scholarship, Virtual School, etc.).</a:t>
            </a:r>
          </a:p>
          <a:p>
            <a:pPr marL="0" indent="0">
              <a:buNone/>
            </a:pPr>
            <a:r>
              <a:rPr lang="en-US" sz="2600" b="1" dirty="0"/>
              <a:t>English Language Learners (ELLs)</a:t>
            </a:r>
          </a:p>
          <a:p>
            <a:r>
              <a:rPr lang="en-US" sz="2200" dirty="0"/>
              <a:t>All ELLs participate in statewide assessments.</a:t>
            </a:r>
          </a:p>
          <a:p>
            <a:r>
              <a:rPr lang="en-US" sz="2200" dirty="0"/>
              <a:t>ELLs who have been enrolled in school in the United States for less </a:t>
            </a:r>
            <a:r>
              <a:rPr lang="en-US" sz="2200" dirty="0" smtClean="0"/>
              <a:t>than </a:t>
            </a:r>
            <a:r>
              <a:rPr lang="en-US" sz="2200" dirty="0"/>
              <a:t>one year may be exempt from the FSA ELA Writing assessments. Exempt ELLs must participate in CELLA.</a:t>
            </a:r>
          </a:p>
          <a:p>
            <a:pPr marL="0" indent="0">
              <a:lnSpc>
                <a:spcPct val="80000"/>
              </a:lnSpc>
              <a:spcBef>
                <a:spcPts val="600"/>
              </a:spcBef>
              <a:spcAft>
                <a:spcPts val="600"/>
              </a:spcAft>
              <a:buNone/>
            </a:pPr>
            <a:endParaRPr lang="en-US" sz="2200" dirty="0"/>
          </a:p>
          <a:p>
            <a:pPr>
              <a:lnSpc>
                <a:spcPct val="80000"/>
              </a:lnSpc>
              <a:spcBef>
                <a:spcPts val="600"/>
              </a:spcBef>
              <a:spcAft>
                <a:spcPts val="600"/>
              </a:spcAft>
            </a:pPr>
            <a:endParaRPr lang="en-US" sz="2200" b="1" dirty="0"/>
          </a:p>
          <a:p>
            <a:pPr marL="0" indent="0">
              <a:lnSpc>
                <a:spcPct val="80000"/>
              </a:lnSpc>
              <a:spcBef>
                <a:spcPts val="600"/>
              </a:spcBef>
              <a:spcAft>
                <a:spcPts val="600"/>
              </a:spcAft>
              <a:buNone/>
            </a:pPr>
            <a:endParaRPr lang="en-US" sz="2200" b="1" dirty="0" smtClean="0"/>
          </a:p>
          <a:p>
            <a:pPr marL="0" indent="0">
              <a:lnSpc>
                <a:spcPct val="80000"/>
              </a:lnSpc>
              <a:spcBef>
                <a:spcPts val="600"/>
              </a:spcBef>
              <a:spcAft>
                <a:spcPts val="600"/>
              </a:spcAft>
              <a:buNone/>
            </a:pPr>
            <a:endParaRPr lang="en-US" sz="2200" dirty="0" smtClean="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17</a:t>
            </a:fld>
            <a:endParaRPr lang="en-US" dirty="0"/>
          </a:p>
        </p:txBody>
      </p:sp>
    </p:spTree>
    <p:extLst>
      <p:ext uri="{BB962C8B-B14F-4D97-AF65-F5344CB8AC3E}">
        <p14:creationId xmlns:p14="http://schemas.microsoft.com/office/powerpoint/2010/main" val="1097311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Students to Be Tested</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800" b="1" dirty="0" smtClean="0"/>
              <a:t>Students with Disabilities</a:t>
            </a:r>
          </a:p>
          <a:p>
            <a:pPr>
              <a:lnSpc>
                <a:spcPct val="80000"/>
              </a:lnSpc>
              <a:spcBef>
                <a:spcPts val="600"/>
              </a:spcBef>
              <a:spcAft>
                <a:spcPts val="600"/>
              </a:spcAft>
            </a:pPr>
            <a:r>
              <a:rPr lang="en-US" sz="2400" dirty="0" smtClean="0"/>
              <a:t>Students with disabilities participate in the statewide assessment program by taking one of the following:</a:t>
            </a:r>
          </a:p>
          <a:p>
            <a:pPr marL="793750" indent="-457200">
              <a:lnSpc>
                <a:spcPct val="80000"/>
              </a:lnSpc>
              <a:spcBef>
                <a:spcPts val="600"/>
              </a:spcBef>
              <a:spcAft>
                <a:spcPts val="600"/>
              </a:spcAft>
              <a:buFont typeface="Calibri" panose="020F0502020204030204" pitchFamily="34" charset="0"/>
              <a:buChar char="–"/>
            </a:pPr>
            <a:r>
              <a:rPr lang="en-US" sz="2400" dirty="0" smtClean="0"/>
              <a:t>FSA without accommodations,</a:t>
            </a:r>
          </a:p>
          <a:p>
            <a:pPr marL="793750" indent="-457200">
              <a:lnSpc>
                <a:spcPct val="80000"/>
              </a:lnSpc>
              <a:spcBef>
                <a:spcPts val="600"/>
              </a:spcBef>
              <a:spcAft>
                <a:spcPts val="600"/>
              </a:spcAft>
              <a:buFont typeface="Calibri" panose="020F0502020204030204" pitchFamily="34" charset="0"/>
              <a:buChar char="–"/>
            </a:pPr>
            <a:r>
              <a:rPr lang="en-US" sz="2400" dirty="0" smtClean="0"/>
              <a:t>FSA with accommodations, or</a:t>
            </a:r>
          </a:p>
          <a:p>
            <a:pPr marL="793750" indent="-457200">
              <a:lnSpc>
                <a:spcPct val="80000"/>
              </a:lnSpc>
              <a:spcBef>
                <a:spcPts val="600"/>
              </a:spcBef>
              <a:spcAft>
                <a:spcPts val="600"/>
              </a:spcAft>
              <a:buFont typeface="Calibri" panose="020F0502020204030204" pitchFamily="34" charset="0"/>
              <a:buChar char="–"/>
            </a:pPr>
            <a:r>
              <a:rPr lang="en-US" sz="2400" dirty="0" smtClean="0"/>
              <a:t>Florida Alternate Assessment.</a:t>
            </a:r>
          </a:p>
          <a:p>
            <a:pPr>
              <a:lnSpc>
                <a:spcPct val="80000"/>
              </a:lnSpc>
              <a:spcBef>
                <a:spcPts val="600"/>
              </a:spcBef>
              <a:spcAft>
                <a:spcPts val="600"/>
              </a:spcAft>
            </a:pPr>
            <a:r>
              <a:rPr lang="en-US" sz="2400" dirty="0" smtClean="0"/>
              <a:t>All determinations regarding participation in the statewide assessment program must be documented in the student’s IEP or Section 504 plan.</a:t>
            </a:r>
            <a:endParaRPr lang="en-US" sz="24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18</a:t>
            </a:fld>
            <a:endParaRPr lang="en-US" dirty="0"/>
          </a:p>
        </p:txBody>
      </p:sp>
    </p:spTree>
    <p:extLst>
      <p:ext uri="{BB962C8B-B14F-4D97-AF65-F5344CB8AC3E}">
        <p14:creationId xmlns:p14="http://schemas.microsoft.com/office/powerpoint/2010/main" val="1809949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Accommodations</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600" b="1" dirty="0" smtClean="0"/>
              <a:t>General Information about Accommodations</a:t>
            </a:r>
          </a:p>
          <a:p>
            <a:pPr>
              <a:lnSpc>
                <a:spcPct val="80000"/>
              </a:lnSpc>
              <a:spcBef>
                <a:spcPts val="600"/>
              </a:spcBef>
              <a:spcAft>
                <a:spcPts val="600"/>
              </a:spcAft>
            </a:pPr>
            <a:r>
              <a:rPr lang="en-US" sz="2200" dirty="0" smtClean="0"/>
              <a:t>Appendix A in the manual provides information concerning allowable accommodations for students with disabilities and ELLs. The </a:t>
            </a:r>
            <a:r>
              <a:rPr lang="en-US" sz="2200" b="1" dirty="0" smtClean="0"/>
              <a:t>test administrator</a:t>
            </a:r>
            <a:r>
              <a:rPr lang="en-US" sz="2200" dirty="0" smtClean="0"/>
              <a:t> and the </a:t>
            </a:r>
            <a:r>
              <a:rPr lang="en-US" sz="2200" b="1" dirty="0" smtClean="0"/>
              <a:t>school assessment coordinator </a:t>
            </a:r>
            <a:r>
              <a:rPr lang="en-US" sz="2200" dirty="0" smtClean="0"/>
              <a:t>are responsible for ensuring that arrangement for accommodations have been made prior to the test administration dates.</a:t>
            </a:r>
          </a:p>
          <a:p>
            <a:pPr>
              <a:lnSpc>
                <a:spcPct val="80000"/>
              </a:lnSpc>
              <a:spcBef>
                <a:spcPts val="600"/>
              </a:spcBef>
              <a:spcAft>
                <a:spcPts val="600"/>
              </a:spcAft>
            </a:pPr>
            <a:r>
              <a:rPr lang="en-US" sz="2200" dirty="0" smtClean="0"/>
              <a:t>For eligible students participating in the paper-based Grades 4–7 FSA ELA Writing Component Test, the following accommodations are available:</a:t>
            </a:r>
          </a:p>
          <a:p>
            <a:pPr marL="679450">
              <a:lnSpc>
                <a:spcPct val="80000"/>
              </a:lnSpc>
              <a:spcBef>
                <a:spcPts val="300"/>
              </a:spcBef>
              <a:spcAft>
                <a:spcPts val="300"/>
              </a:spcAft>
              <a:buFont typeface="Wingdings" panose="05000000000000000000" pitchFamily="2" charset="2"/>
              <a:buChar char="§"/>
            </a:pPr>
            <a:r>
              <a:rPr lang="en-US" sz="2200" dirty="0" smtClean="0"/>
              <a:t>Large print</a:t>
            </a:r>
          </a:p>
          <a:p>
            <a:pPr marL="679450">
              <a:lnSpc>
                <a:spcPct val="80000"/>
              </a:lnSpc>
              <a:spcBef>
                <a:spcPts val="300"/>
              </a:spcBef>
              <a:spcAft>
                <a:spcPts val="300"/>
              </a:spcAft>
              <a:buFont typeface="Wingdings" panose="05000000000000000000" pitchFamily="2" charset="2"/>
              <a:buChar char="§"/>
            </a:pPr>
            <a:r>
              <a:rPr lang="en-US" sz="2200" dirty="0" smtClean="0"/>
              <a:t>Contracted braille</a:t>
            </a:r>
          </a:p>
          <a:p>
            <a:pPr marL="679450">
              <a:lnSpc>
                <a:spcPct val="80000"/>
              </a:lnSpc>
              <a:spcBef>
                <a:spcPts val="300"/>
              </a:spcBef>
              <a:spcAft>
                <a:spcPts val="300"/>
              </a:spcAft>
              <a:buFont typeface="Wingdings" panose="05000000000000000000" pitchFamily="2" charset="2"/>
              <a:buChar char="§"/>
            </a:pPr>
            <a:r>
              <a:rPr lang="en-US" sz="2200" dirty="0" err="1" smtClean="0"/>
              <a:t>Uncontracted</a:t>
            </a:r>
            <a:r>
              <a:rPr lang="en-US" sz="2200" dirty="0" smtClean="0"/>
              <a:t> braille</a:t>
            </a:r>
          </a:p>
          <a:p>
            <a:pPr marL="679450">
              <a:lnSpc>
                <a:spcPct val="80000"/>
              </a:lnSpc>
              <a:spcBef>
                <a:spcPts val="300"/>
              </a:spcBef>
              <a:spcAft>
                <a:spcPts val="300"/>
              </a:spcAft>
              <a:buFont typeface="Wingdings" panose="05000000000000000000" pitchFamily="2" charset="2"/>
              <a:buChar char="§"/>
            </a:pPr>
            <a:r>
              <a:rPr lang="en-US" sz="2200" dirty="0" smtClean="0"/>
              <a:t>One-item-per-page</a:t>
            </a:r>
          </a:p>
          <a:p>
            <a:pPr>
              <a:lnSpc>
                <a:spcPct val="80000"/>
              </a:lnSpc>
              <a:spcBef>
                <a:spcPts val="600"/>
              </a:spcBef>
              <a:spcAft>
                <a:spcPts val="600"/>
              </a:spcAft>
            </a:pPr>
            <a:endParaRPr lang="en-US" sz="2200" dirty="0" smtClean="0"/>
          </a:p>
          <a:p>
            <a:pPr marL="0" indent="0">
              <a:lnSpc>
                <a:spcPct val="80000"/>
              </a:lnSpc>
              <a:spcBef>
                <a:spcPts val="600"/>
              </a:spcBef>
              <a:spcAft>
                <a:spcPts val="600"/>
              </a:spcAft>
              <a:buNone/>
            </a:pPr>
            <a:endParaRPr lang="en-US"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19</a:t>
            </a:fld>
            <a:endParaRPr lang="en-US" dirty="0"/>
          </a:p>
        </p:txBody>
      </p:sp>
    </p:spTree>
    <p:extLst>
      <p:ext uri="{BB962C8B-B14F-4D97-AF65-F5344CB8AC3E}">
        <p14:creationId xmlns:p14="http://schemas.microsoft.com/office/powerpoint/2010/main" val="2351229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Accommodations</a:t>
            </a:r>
            <a:endParaRPr lang="en-US" dirty="0"/>
          </a:p>
        </p:txBody>
      </p:sp>
      <p:sp>
        <p:nvSpPr>
          <p:cNvPr id="3" name="Content Placeholder 2"/>
          <p:cNvSpPr>
            <a:spLocks noGrp="1"/>
          </p:cNvSpPr>
          <p:nvPr>
            <p:ph idx="1"/>
          </p:nvPr>
        </p:nvSpPr>
        <p:spPr/>
        <p:txBody>
          <a:bodyPr/>
          <a:lstStyle/>
          <a:p>
            <a:pPr marL="0" indent="0">
              <a:buNone/>
            </a:pPr>
            <a:r>
              <a:rPr lang="en-US" sz="2600" b="1" dirty="0" smtClean="0"/>
              <a:t>General Information about Accommodations (cont.)</a:t>
            </a:r>
          </a:p>
          <a:p>
            <a:pPr marL="0" indent="0">
              <a:buNone/>
            </a:pPr>
            <a:r>
              <a:rPr lang="en-US" sz="2200" dirty="0" smtClean="0"/>
              <a:t>For eligible students participating in the computer-based Grades 8–11 FSA ELA Writing Component Test, the following accommodations are available:</a:t>
            </a:r>
          </a:p>
          <a:p>
            <a:pPr marL="461963" indent="-239713"/>
            <a:r>
              <a:rPr lang="en-US" sz="2200" b="1" dirty="0" smtClean="0"/>
              <a:t>Accommodated Computer-Based Forms</a:t>
            </a:r>
          </a:p>
          <a:p>
            <a:pPr marL="682625" indent="-230188">
              <a:spcBef>
                <a:spcPts val="0"/>
              </a:spcBef>
              <a:spcAft>
                <a:spcPts val="0"/>
              </a:spcAft>
              <a:buSzPct val="75000"/>
              <a:buFont typeface="Wingdings" panose="05000000000000000000" pitchFamily="2" charset="2"/>
              <a:buChar char="§"/>
            </a:pPr>
            <a:r>
              <a:rPr lang="en-US" sz="2200" dirty="0" smtClean="0"/>
              <a:t>Masking			</a:t>
            </a:r>
            <a:r>
              <a:rPr lang="en-US" sz="2200" dirty="0" smtClean="0">
                <a:sym typeface="Wingdings"/>
              </a:rPr>
              <a:t>  </a:t>
            </a:r>
            <a:r>
              <a:rPr lang="en-US" sz="2200" dirty="0" smtClean="0"/>
              <a:t>Masking </a:t>
            </a:r>
            <a:r>
              <a:rPr lang="en-US" sz="2200" dirty="0"/>
              <a:t>+ Text-to-Speech</a:t>
            </a:r>
          </a:p>
          <a:p>
            <a:pPr marL="682625" indent="-230188">
              <a:spcBef>
                <a:spcPts val="0"/>
              </a:spcBef>
              <a:spcAft>
                <a:spcPts val="0"/>
              </a:spcAft>
              <a:buSzPct val="75000"/>
              <a:buFont typeface="Wingdings" panose="05000000000000000000" pitchFamily="2" charset="2"/>
              <a:buChar char="§"/>
            </a:pPr>
            <a:r>
              <a:rPr lang="en-US" sz="2200" dirty="0" smtClean="0"/>
              <a:t>Text-to-speech</a:t>
            </a:r>
          </a:p>
          <a:p>
            <a:pPr marL="461963" indent="-239713">
              <a:buSzPct val="100000"/>
            </a:pPr>
            <a:r>
              <a:rPr lang="en-US" sz="2200" b="1" dirty="0" smtClean="0"/>
              <a:t>Writing </a:t>
            </a:r>
            <a:r>
              <a:rPr lang="en-US" sz="2200" b="1" dirty="0"/>
              <a:t>Passage Booklets</a:t>
            </a:r>
          </a:p>
          <a:p>
            <a:pPr marL="682625" indent="-230188">
              <a:spcBef>
                <a:spcPts val="0"/>
              </a:spcBef>
              <a:spcAft>
                <a:spcPts val="0"/>
              </a:spcAft>
              <a:buSzPct val="75000"/>
              <a:buFont typeface="Wingdings" panose="05000000000000000000" pitchFamily="2" charset="2"/>
              <a:buChar char="§"/>
            </a:pPr>
            <a:r>
              <a:rPr lang="en-US" sz="2200" dirty="0"/>
              <a:t>Regular print Writing Passage Booklets</a:t>
            </a:r>
          </a:p>
          <a:p>
            <a:pPr marL="682625" indent="-230188">
              <a:spcBef>
                <a:spcPts val="0"/>
              </a:spcBef>
              <a:spcAft>
                <a:spcPts val="0"/>
              </a:spcAft>
              <a:buSzPct val="75000"/>
              <a:buFont typeface="Wingdings" panose="05000000000000000000" pitchFamily="2" charset="2"/>
              <a:buChar char="§"/>
            </a:pPr>
            <a:r>
              <a:rPr lang="en-US" sz="2200" dirty="0"/>
              <a:t>Large print Writing Passage Booklets</a:t>
            </a:r>
          </a:p>
          <a:p>
            <a:pPr marL="461963" indent="-239713">
              <a:buSzPct val="100000"/>
            </a:pPr>
            <a:r>
              <a:rPr lang="en-US" sz="2200" b="1" dirty="0"/>
              <a:t>Paper-Based Test Materials</a:t>
            </a:r>
          </a:p>
          <a:p>
            <a:pPr marL="682625" indent="-230188">
              <a:spcBef>
                <a:spcPts val="0"/>
              </a:spcBef>
              <a:spcAft>
                <a:spcPts val="0"/>
              </a:spcAft>
              <a:buSzPct val="75000"/>
              <a:buFont typeface="Wingdings" panose="05000000000000000000" pitchFamily="2" charset="2"/>
              <a:buChar char="§"/>
            </a:pPr>
            <a:r>
              <a:rPr lang="en-US" sz="2200" dirty="0"/>
              <a:t>Regular </a:t>
            </a:r>
            <a:r>
              <a:rPr lang="en-US" sz="2200" dirty="0" smtClean="0"/>
              <a:t>print		</a:t>
            </a:r>
            <a:r>
              <a:rPr lang="en-US" sz="2200" dirty="0">
                <a:sym typeface="Wingdings"/>
              </a:rPr>
              <a:t> </a:t>
            </a:r>
            <a:r>
              <a:rPr lang="en-US" sz="2200" dirty="0" smtClean="0">
                <a:sym typeface="Wingdings"/>
              </a:rPr>
              <a:t>  </a:t>
            </a:r>
            <a:r>
              <a:rPr lang="en-US" sz="2200" dirty="0" err="1" smtClean="0">
                <a:sym typeface="Wingdings"/>
              </a:rPr>
              <a:t>Uncontracted</a:t>
            </a:r>
            <a:r>
              <a:rPr lang="en-US" sz="2200" dirty="0" smtClean="0">
                <a:sym typeface="Wingdings"/>
              </a:rPr>
              <a:t> braille</a:t>
            </a:r>
            <a:endParaRPr lang="en-US" sz="2200" dirty="0" smtClean="0"/>
          </a:p>
          <a:p>
            <a:pPr marL="682625" indent="-230188">
              <a:spcBef>
                <a:spcPts val="0"/>
              </a:spcBef>
              <a:spcAft>
                <a:spcPts val="0"/>
              </a:spcAft>
              <a:buSzPct val="75000"/>
              <a:buFont typeface="Wingdings" panose="05000000000000000000" pitchFamily="2" charset="2"/>
              <a:buChar char="§"/>
            </a:pPr>
            <a:r>
              <a:rPr lang="en-US" sz="2200" dirty="0" smtClean="0"/>
              <a:t>Large print		</a:t>
            </a:r>
            <a:r>
              <a:rPr lang="en-US" sz="2200" dirty="0">
                <a:sym typeface="Wingdings"/>
              </a:rPr>
              <a:t> </a:t>
            </a:r>
            <a:r>
              <a:rPr lang="en-US" sz="2200" dirty="0" smtClean="0">
                <a:sym typeface="Wingdings"/>
              </a:rPr>
              <a:t>  One-item-per-page</a:t>
            </a:r>
            <a:endParaRPr lang="en-US" sz="2200" dirty="0" smtClean="0"/>
          </a:p>
          <a:p>
            <a:pPr marL="682625" indent="-230188">
              <a:spcBef>
                <a:spcPts val="0"/>
              </a:spcBef>
              <a:spcAft>
                <a:spcPts val="0"/>
              </a:spcAft>
              <a:buSzPct val="75000"/>
              <a:buFont typeface="Wingdings" panose="05000000000000000000" pitchFamily="2" charset="2"/>
              <a:buChar char="§"/>
            </a:pPr>
            <a:r>
              <a:rPr lang="en-US" sz="2200" dirty="0" smtClean="0"/>
              <a:t>Contracted braille</a:t>
            </a:r>
            <a:endParaRPr lang="en-US" sz="2200" dirty="0"/>
          </a:p>
          <a:p>
            <a:pPr marL="461963" indent="-239713">
              <a:buSzPct val="100000"/>
            </a:pPr>
            <a:endParaRPr lang="en-US" sz="2200" b="1" dirty="0"/>
          </a:p>
          <a:p>
            <a:pPr marL="0" indent="0">
              <a:buNone/>
            </a:pPr>
            <a:endParaRPr lang="en-US" sz="2200" dirty="0"/>
          </a:p>
        </p:txBody>
      </p:sp>
      <p:sp>
        <p:nvSpPr>
          <p:cNvPr id="5" name="Slide Number Placeholder 4"/>
          <p:cNvSpPr>
            <a:spLocks noGrp="1"/>
          </p:cNvSpPr>
          <p:nvPr>
            <p:ph type="sldNum" sz="quarter" idx="12"/>
          </p:nvPr>
        </p:nvSpPr>
        <p:spPr/>
        <p:txBody>
          <a:bodyPr/>
          <a:lstStyle/>
          <a:p>
            <a:fld id="{60F88D64-766A-45C3-93FE-3E1D3068B07A}" type="slidenum">
              <a:rPr lang="en-US" smtClean="0"/>
              <a:t>20</a:t>
            </a:fld>
            <a:endParaRPr lang="en-US" dirty="0"/>
          </a:p>
        </p:txBody>
      </p:sp>
      <p:sp>
        <p:nvSpPr>
          <p:cNvPr id="6"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Tree>
    <p:extLst>
      <p:ext uri="{BB962C8B-B14F-4D97-AF65-F5344CB8AC3E}">
        <p14:creationId xmlns:p14="http://schemas.microsoft.com/office/powerpoint/2010/main" val="3319952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Materials</a:t>
            </a:r>
            <a:endParaRPr lang="en-US" dirty="0"/>
          </a:p>
        </p:txBody>
      </p:sp>
      <p:sp>
        <p:nvSpPr>
          <p:cNvPr id="3" name="Content Placeholder 2"/>
          <p:cNvSpPr>
            <a:spLocks noGrp="1"/>
          </p:cNvSpPr>
          <p:nvPr>
            <p:ph idx="1"/>
          </p:nvPr>
        </p:nvSpPr>
        <p:spPr/>
        <p:txBody>
          <a:bodyPr/>
          <a:lstStyle/>
          <a:p>
            <a:pPr marL="0" indent="0">
              <a:buNone/>
            </a:pPr>
            <a:r>
              <a:rPr lang="en-US" sz="3000" b="1" dirty="0"/>
              <a:t>Test and Answer Books</a:t>
            </a:r>
          </a:p>
          <a:p>
            <a:pPr marL="0" indent="0">
              <a:buNone/>
            </a:pPr>
            <a:r>
              <a:rPr lang="en-US" sz="2600" dirty="0" smtClean="0"/>
              <a:t>Grades 4–7 students and Grades 8–11 students with regular print paper-based accommodations receive FSA ELA Writing Component Test and Answer Books.</a:t>
            </a:r>
          </a:p>
          <a:p>
            <a:pPr marL="0" indent="0">
              <a:buNone/>
            </a:pPr>
            <a:r>
              <a:rPr lang="en-US" sz="3000" b="1" dirty="0" smtClean="0"/>
              <a:t>Writing Planning Sheets</a:t>
            </a:r>
          </a:p>
          <a:p>
            <a:pPr marL="0" indent="0">
              <a:buNone/>
            </a:pPr>
            <a:r>
              <a:rPr lang="en-US" sz="2600" dirty="0" smtClean="0"/>
              <a:t>ALL Grades 4–11 students receive Writing Planning Sheets that they may use to take notes and plan their responses. The planning sheet is a one-page, letter-sized sheet. The front of the sheet is lined. The Testing Rules Acknowledgment is printed on the back of the sheet.</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21</a:t>
            </a:fld>
            <a:endParaRPr lang="en-US" dirty="0"/>
          </a:p>
        </p:txBody>
      </p:sp>
    </p:spTree>
    <p:extLst>
      <p:ext uri="{BB962C8B-B14F-4D97-AF65-F5344CB8AC3E}">
        <p14:creationId xmlns:p14="http://schemas.microsoft.com/office/powerpoint/2010/main" val="1029410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Materials</a:t>
            </a:r>
            <a:endParaRPr lang="en-US" dirty="0"/>
          </a:p>
        </p:txBody>
      </p:sp>
      <p:sp>
        <p:nvSpPr>
          <p:cNvPr id="3" name="Content Placeholder 2"/>
          <p:cNvSpPr>
            <a:spLocks noGrp="1"/>
          </p:cNvSpPr>
          <p:nvPr>
            <p:ph idx="1"/>
          </p:nvPr>
        </p:nvSpPr>
        <p:spPr/>
        <p:txBody>
          <a:bodyPr/>
          <a:lstStyle/>
          <a:p>
            <a:pPr marL="0" indent="0">
              <a:buNone/>
            </a:pPr>
            <a:r>
              <a:rPr lang="en-US" sz="3000" b="1" dirty="0" smtClean="0"/>
              <a:t>Writing Passage Booklets</a:t>
            </a:r>
          </a:p>
          <a:p>
            <a:pPr marL="0" indent="0">
              <a:buNone/>
            </a:pPr>
            <a:r>
              <a:rPr lang="en-US" sz="2600" dirty="0" smtClean="0"/>
              <a:t>Regular print and large print Writing Passage Booklets are provided for eligible students taking the computer-based FSA ELA Writing Component Test who have accommodations requiring their use as indicated in their IEPs or Section 504 plans. The booklets contain passages but do not contain the writing prompt. Students may write in the booklets but will respond to the writing prompt on the computer or device they are using to take the assessment.</a:t>
            </a:r>
          </a:p>
          <a:p>
            <a:pPr marL="0" indent="0">
              <a:buNone/>
            </a:pPr>
            <a:r>
              <a:rPr lang="en-US" sz="2600" b="1" dirty="0" smtClean="0"/>
              <a:t>Writing Passage Booklets are secure materials and must be stored in a secure location before and after testing.</a:t>
            </a:r>
            <a:endParaRPr lang="en-US" sz="2600" b="1"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5" name="Slide Number Placeholder 4"/>
          <p:cNvSpPr>
            <a:spLocks noGrp="1"/>
          </p:cNvSpPr>
          <p:nvPr>
            <p:ph type="sldNum" sz="quarter" idx="12"/>
          </p:nvPr>
        </p:nvSpPr>
        <p:spPr/>
        <p:txBody>
          <a:bodyPr/>
          <a:lstStyle/>
          <a:p>
            <a:fld id="{60F88D64-766A-45C3-93FE-3E1D3068B07A}" type="slidenum">
              <a:rPr lang="en-US" smtClean="0"/>
              <a:t>22</a:t>
            </a:fld>
            <a:endParaRPr lang="en-US" dirty="0"/>
          </a:p>
        </p:txBody>
      </p:sp>
    </p:spTree>
    <p:extLst>
      <p:ext uri="{BB962C8B-B14F-4D97-AF65-F5344CB8AC3E}">
        <p14:creationId xmlns:p14="http://schemas.microsoft.com/office/powerpoint/2010/main" val="370100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Materials</a:t>
            </a:r>
            <a:endParaRPr lang="en-US" dirty="0"/>
          </a:p>
        </p:txBody>
      </p:sp>
      <p:sp>
        <p:nvSpPr>
          <p:cNvPr id="3" name="Content Placeholder 2"/>
          <p:cNvSpPr>
            <a:spLocks noGrp="1"/>
          </p:cNvSpPr>
          <p:nvPr>
            <p:ph idx="1"/>
          </p:nvPr>
        </p:nvSpPr>
        <p:spPr/>
        <p:txBody>
          <a:bodyPr/>
          <a:lstStyle/>
          <a:p>
            <a:pPr marL="0" indent="0">
              <a:buNone/>
            </a:pPr>
            <a:r>
              <a:rPr lang="en-US" sz="2600" b="1" dirty="0" smtClean="0"/>
              <a:t>Computer Preparations</a:t>
            </a:r>
          </a:p>
          <a:p>
            <a:pPr marL="0" indent="0">
              <a:buNone/>
            </a:pPr>
            <a:r>
              <a:rPr lang="en-US" sz="2200" dirty="0" smtClean="0"/>
              <a:t>The AIR Secure Browser must be installed on all computers or devices that students will use for testing. Instructions for installing the Secure Browser are available in the FSA Portal. Information on devices supported for testing are found in the </a:t>
            </a:r>
            <a:r>
              <a:rPr lang="en-US" sz="2200" i="1" dirty="0" smtClean="0"/>
              <a:t>System Requirements for Online Testing </a:t>
            </a:r>
            <a:r>
              <a:rPr lang="en-US" sz="2200" dirty="0" smtClean="0"/>
              <a:t>document, which is also available in the portal.</a:t>
            </a:r>
          </a:p>
          <a:p>
            <a:pPr marL="0" indent="0">
              <a:buNone/>
            </a:pPr>
            <a:r>
              <a:rPr lang="en-US" sz="2600" b="1" dirty="0"/>
              <a:t>Support During Testing</a:t>
            </a:r>
          </a:p>
          <a:p>
            <a:pPr marL="0" indent="0">
              <a:buNone/>
            </a:pPr>
            <a:r>
              <a:rPr lang="en-US" sz="2200" dirty="0"/>
              <a:t>During testing, a </a:t>
            </a:r>
            <a:r>
              <a:rPr lang="en-US" sz="2200" b="1" dirty="0"/>
              <a:t>test administrator</a:t>
            </a:r>
            <a:r>
              <a:rPr lang="en-US" sz="2200" dirty="0"/>
              <a:t> should not attempt to resolve technical issues if it is disruptive to students. The </a:t>
            </a:r>
            <a:r>
              <a:rPr lang="en-US" sz="2200" b="1" dirty="0"/>
              <a:t>test administrator </a:t>
            </a:r>
            <a:r>
              <a:rPr lang="en-US" sz="2200" dirty="0"/>
              <a:t>must have a way to contact the </a:t>
            </a:r>
            <a:r>
              <a:rPr lang="en-US" sz="2200" b="1" dirty="0"/>
              <a:t>school assessment coordinator </a:t>
            </a:r>
            <a:r>
              <a:rPr lang="en-US" sz="2200" dirty="0"/>
              <a:t>or </a:t>
            </a:r>
            <a:r>
              <a:rPr lang="en-US" sz="2200" b="1" dirty="0"/>
              <a:t>technology coordinator </a:t>
            </a:r>
            <a:r>
              <a:rPr lang="en-US" sz="2200" dirty="0"/>
              <a:t>without leaving the room unattended. If a student has difficulty logging in or gets kicked out of his or her test more than once, the student should not continue to attempt to log in until the issue is diagnosed and resolved.</a:t>
            </a:r>
          </a:p>
          <a:p>
            <a:pPr marL="0" indent="0">
              <a:buNone/>
            </a:pPr>
            <a:endParaRPr lang="en-US" sz="2600" dirty="0" smtClean="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5" name="Slide Number Placeholder 4"/>
          <p:cNvSpPr>
            <a:spLocks noGrp="1"/>
          </p:cNvSpPr>
          <p:nvPr>
            <p:ph type="sldNum" sz="quarter" idx="12"/>
          </p:nvPr>
        </p:nvSpPr>
        <p:spPr/>
        <p:txBody>
          <a:bodyPr/>
          <a:lstStyle/>
          <a:p>
            <a:fld id="{60F88D64-766A-45C3-93FE-3E1D3068B07A}" type="slidenum">
              <a:rPr lang="en-US" smtClean="0"/>
              <a:t>23</a:t>
            </a:fld>
            <a:endParaRPr lang="en-US" dirty="0"/>
          </a:p>
        </p:txBody>
      </p:sp>
    </p:spTree>
    <p:extLst>
      <p:ext uri="{BB962C8B-B14F-4D97-AF65-F5344CB8AC3E}">
        <p14:creationId xmlns:p14="http://schemas.microsoft.com/office/powerpoint/2010/main" val="3083090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194670"/>
            <a:ext cx="6781800" cy="1096962"/>
          </a:xfrm>
        </p:spPr>
        <p:txBody>
          <a:bodyPr/>
          <a:lstStyle/>
          <a:p>
            <a:r>
              <a:rPr lang="en-US" dirty="0" smtClean="0"/>
              <a:t>Preidentified Student Labels</a:t>
            </a:r>
            <a:endParaRPr lang="en-US" dirty="0"/>
          </a:p>
        </p:txBody>
      </p:sp>
      <p:sp>
        <p:nvSpPr>
          <p:cNvPr id="3" name="Content Placeholder 2"/>
          <p:cNvSpPr>
            <a:spLocks noGrp="1"/>
          </p:cNvSpPr>
          <p:nvPr>
            <p:ph idx="1"/>
          </p:nvPr>
        </p:nvSpPr>
        <p:spPr/>
        <p:txBody>
          <a:bodyPr/>
          <a:lstStyle/>
          <a:p>
            <a:pPr marL="0" indent="0">
              <a:buNone/>
            </a:pPr>
            <a:r>
              <a:rPr lang="en-US" sz="2600" dirty="0" smtClean="0"/>
              <a:t>The preidentification information provided by districts is used to print PreID Labels and rosters. If the district supplied class code information, the labels are sorted by class code; otherwise, they are sorted alphabetically by grade level. School staff may verify and apply labels and/or complete grid sheets </a:t>
            </a:r>
            <a:r>
              <a:rPr lang="en-US" sz="2600" b="1" dirty="0" smtClean="0"/>
              <a:t>no sooner than one week prior to testing</a:t>
            </a:r>
            <a:r>
              <a:rPr lang="en-US" sz="2600" dirty="0" smtClean="0"/>
              <a:t>.</a:t>
            </a:r>
          </a:p>
          <a:p>
            <a:pPr marL="0" indent="0">
              <a:buNone/>
            </a:pPr>
            <a:endParaRPr lang="en-US" sz="1000" dirty="0"/>
          </a:p>
          <a:p>
            <a:pPr marL="0" indent="0">
              <a:buNone/>
            </a:pPr>
            <a:r>
              <a:rPr lang="en-US" sz="3000" b="1" dirty="0" smtClean="0"/>
              <a:t>On-Demand PreID Labels</a:t>
            </a:r>
          </a:p>
          <a:p>
            <a:pPr marL="0" indent="0">
              <a:buNone/>
            </a:pPr>
            <a:r>
              <a:rPr lang="en-US" sz="2600" dirty="0" smtClean="0"/>
              <a:t>Districts and schools will receive blank labels to create On-Demand PreID Labels in TIDE for students who need them. Additional blank labels may be ordered through TIDE, if needed.</a:t>
            </a:r>
            <a:endParaRPr lang="en-US" sz="2600" dirty="0"/>
          </a:p>
        </p:txBody>
      </p:sp>
      <p:sp>
        <p:nvSpPr>
          <p:cNvPr id="5" name="Slide Number Placeholder 4"/>
          <p:cNvSpPr>
            <a:spLocks noGrp="1"/>
          </p:cNvSpPr>
          <p:nvPr>
            <p:ph type="sldNum" sz="quarter" idx="12"/>
          </p:nvPr>
        </p:nvSpPr>
        <p:spPr/>
        <p:txBody>
          <a:bodyPr/>
          <a:lstStyle/>
          <a:p>
            <a:fld id="{60F88D64-766A-45C3-93FE-3E1D3068B07A}" type="slidenum">
              <a:rPr lang="en-US" smtClean="0"/>
              <a:t>24</a:t>
            </a:fld>
            <a:endParaRPr lang="en-US" dirty="0"/>
          </a:p>
        </p:txBody>
      </p:sp>
      <p:sp>
        <p:nvSpPr>
          <p:cNvPr id="6"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PBT</a:t>
            </a:r>
          </a:p>
        </p:txBody>
      </p:sp>
    </p:spTree>
    <p:extLst>
      <p:ext uri="{BB962C8B-B14F-4D97-AF65-F5344CB8AC3E}">
        <p14:creationId xmlns:p14="http://schemas.microsoft.com/office/powerpoint/2010/main" val="2117180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6781800" cy="1096962"/>
          </a:xfrm>
        </p:spPr>
        <p:txBody>
          <a:bodyPr/>
          <a:lstStyle/>
          <a:p>
            <a:r>
              <a:rPr lang="en-US" dirty="0" smtClean="0"/>
              <a:t>Preidentified Student Labels</a:t>
            </a:r>
            <a:endParaRPr lang="en-US" dirty="0"/>
          </a:p>
        </p:txBody>
      </p:sp>
      <p:sp>
        <p:nvSpPr>
          <p:cNvPr id="3" name="Content Placeholder 2"/>
          <p:cNvSpPr>
            <a:spLocks noGrp="1"/>
          </p:cNvSpPr>
          <p:nvPr>
            <p:ph idx="1"/>
          </p:nvPr>
        </p:nvSpPr>
        <p:spPr>
          <a:xfrm>
            <a:off x="228600" y="1676400"/>
            <a:ext cx="8737092" cy="4343399"/>
          </a:xfrm>
        </p:spPr>
        <p:txBody>
          <a:bodyPr/>
          <a:lstStyle/>
          <a:p>
            <a:pPr marL="0" indent="0">
              <a:spcBef>
                <a:spcPts val="300"/>
              </a:spcBef>
              <a:spcAft>
                <a:spcPts val="300"/>
              </a:spcAft>
              <a:buNone/>
            </a:pPr>
            <a:r>
              <a:rPr lang="en-US" sz="2600" b="1" dirty="0" smtClean="0"/>
              <a:t>Affix PreID Labels</a:t>
            </a:r>
          </a:p>
          <a:p>
            <a:pPr marL="0" indent="0">
              <a:spcBef>
                <a:spcPts val="300"/>
              </a:spcBef>
              <a:spcAft>
                <a:spcPts val="300"/>
              </a:spcAft>
              <a:buNone/>
            </a:pPr>
            <a:r>
              <a:rPr lang="en-US" sz="2200" dirty="0" smtClean="0"/>
              <a:t>Please adhere to the following policies when preparing student materials:</a:t>
            </a:r>
          </a:p>
          <a:p>
            <a:pPr marL="461963" indent="-239713">
              <a:spcBef>
                <a:spcPts val="300"/>
              </a:spcBef>
              <a:spcAft>
                <a:spcPts val="300"/>
              </a:spcAft>
            </a:pPr>
            <a:r>
              <a:rPr lang="en-US" sz="2000" dirty="0" smtClean="0"/>
              <a:t>Affix labels in the box on the student grid sheet that appears below the statement, “ALIGN TOP OF LABEL HERE.” Please note that this box contains a barcode used for scanning unused documents, which will be covered by the PreID Label on TO BE SCORED documents.</a:t>
            </a:r>
          </a:p>
          <a:p>
            <a:pPr marL="461963" indent="-239713">
              <a:spcBef>
                <a:spcPts val="300"/>
              </a:spcBef>
              <a:spcAft>
                <a:spcPts val="300"/>
              </a:spcAft>
            </a:pPr>
            <a:r>
              <a:rPr lang="en-US" sz="2000" dirty="0"/>
              <a:t>Only the </a:t>
            </a:r>
            <a:r>
              <a:rPr lang="en-US" sz="2000" b="1" dirty="0"/>
              <a:t>school assessment coordinator</a:t>
            </a:r>
            <a:r>
              <a:rPr lang="en-US" sz="2000" dirty="0"/>
              <a:t> and other certified school personnel may open the shrink-wrapped packages and affix labels. Sealed test and answer books must not be </a:t>
            </a:r>
            <a:r>
              <a:rPr lang="en-US" sz="2000" dirty="0" smtClean="0"/>
              <a:t>opened. </a:t>
            </a:r>
            <a:r>
              <a:rPr lang="en-US" sz="2000" dirty="0"/>
              <a:t>Do not use student labels from previous administrations.</a:t>
            </a:r>
          </a:p>
          <a:p>
            <a:pPr marL="461963" indent="-239713">
              <a:spcBef>
                <a:spcPts val="300"/>
              </a:spcBef>
              <a:spcAft>
                <a:spcPts val="300"/>
              </a:spcAft>
            </a:pPr>
            <a:r>
              <a:rPr lang="en-US" sz="2000" dirty="0"/>
              <a:t>Students and non-certified school personnel are not permitted to assist in preparing secure materials before testing or in organizing and returning materials after testing.</a:t>
            </a:r>
          </a:p>
          <a:p>
            <a:pPr marL="461963" indent="-239713">
              <a:spcBef>
                <a:spcPts val="300"/>
              </a:spcBef>
              <a:spcAft>
                <a:spcPts val="300"/>
              </a:spcAft>
            </a:pPr>
            <a:r>
              <a:rPr lang="en-US" sz="2000" dirty="0"/>
              <a:t>The </a:t>
            </a:r>
            <a:r>
              <a:rPr lang="en-US" sz="2000" i="1" dirty="0"/>
              <a:t>Test Materials Chain of Custody Form </a:t>
            </a:r>
            <a:r>
              <a:rPr lang="en-US" sz="2000" dirty="0"/>
              <a:t>must be maintained at all times.</a:t>
            </a:r>
          </a:p>
          <a:p>
            <a:pPr marL="461963" indent="-239713">
              <a:spcBef>
                <a:spcPts val="300"/>
              </a:spcBef>
              <a:spcAft>
                <a:spcPts val="300"/>
              </a:spcAft>
            </a:pPr>
            <a:r>
              <a:rPr lang="en-US" sz="2000" b="1" dirty="0"/>
              <a:t>All secure materials must be returned to locked storage and remain there until </a:t>
            </a:r>
            <a:r>
              <a:rPr lang="en-US" sz="2000" b="1" dirty="0" smtClean="0"/>
              <a:t>testing.</a:t>
            </a:r>
            <a:endParaRPr lang="en-US" sz="2000" b="1"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25</a:t>
            </a:fld>
            <a:endParaRPr lang="en-US" dirty="0"/>
          </a:p>
        </p:txBody>
      </p:sp>
    </p:spTree>
    <p:extLst>
      <p:ext uri="{BB962C8B-B14F-4D97-AF65-F5344CB8AC3E}">
        <p14:creationId xmlns:p14="http://schemas.microsoft.com/office/powerpoint/2010/main" val="1370793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6781800" cy="1096962"/>
          </a:xfrm>
        </p:spPr>
        <p:txBody>
          <a:bodyPr/>
          <a:lstStyle/>
          <a:p>
            <a:r>
              <a:rPr lang="en-US" dirty="0" smtClean="0"/>
              <a:t>Preidentified Student Labels</a:t>
            </a:r>
            <a:endParaRPr lang="en-US" dirty="0"/>
          </a:p>
        </p:txBody>
      </p:sp>
      <p:sp>
        <p:nvSpPr>
          <p:cNvPr id="3" name="Content Placeholder 2"/>
          <p:cNvSpPr>
            <a:spLocks noGrp="1"/>
          </p:cNvSpPr>
          <p:nvPr>
            <p:ph idx="1"/>
          </p:nvPr>
        </p:nvSpPr>
        <p:spPr/>
        <p:txBody>
          <a:bodyPr/>
          <a:lstStyle/>
          <a:p>
            <a:pPr marL="0" indent="0">
              <a:buNone/>
            </a:pPr>
            <a:r>
              <a:rPr lang="en-US" sz="2400" b="1" dirty="0" smtClean="0"/>
              <a:t>Affix PreID Labels (cont.)</a:t>
            </a:r>
          </a:p>
          <a:p>
            <a:pPr marL="0" indent="0">
              <a:buNone/>
            </a:pPr>
            <a:r>
              <a:rPr lang="en-US" sz="2000" dirty="0" smtClean="0"/>
              <a:t>Follow these steps when verifying student information and affixing a PreID Label to a student grid sheet:</a:t>
            </a:r>
          </a:p>
          <a:p>
            <a:pPr marL="346075" indent="-346075">
              <a:spcBef>
                <a:spcPts val="300"/>
              </a:spcBef>
              <a:spcAft>
                <a:spcPts val="300"/>
              </a:spcAft>
              <a:buFont typeface="+mj-lt"/>
              <a:buAutoNum type="arabicPeriod"/>
            </a:pPr>
            <a:r>
              <a:rPr lang="en-US" sz="2000" dirty="0" smtClean="0"/>
              <a:t>Verify that the student is still enrolled and that the student will be tested. Labels for students not testing should be destroyed in a secure manner because they contain student information.</a:t>
            </a:r>
          </a:p>
          <a:p>
            <a:pPr marL="346075" indent="-346075">
              <a:spcBef>
                <a:spcPts val="300"/>
              </a:spcBef>
              <a:spcAft>
                <a:spcPts val="300"/>
              </a:spcAft>
              <a:buFont typeface="+mj-lt"/>
              <a:buAutoNum type="arabicPeriod"/>
            </a:pPr>
            <a:r>
              <a:rPr lang="en-US" sz="2000" dirty="0" smtClean="0"/>
              <a:t>Verify the information on the PreID roster against the school’s student information database. Because the complete Social Security Number is not printed on the label, the PreID roster must be used to verify student information. It is not necessary to verify the labels against the roster because the same data file was used to create both. </a:t>
            </a:r>
          </a:p>
          <a:p>
            <a:pPr marL="346075" indent="-346075">
              <a:spcBef>
                <a:spcPts val="300"/>
              </a:spcBef>
              <a:spcAft>
                <a:spcPts val="300"/>
              </a:spcAft>
              <a:buFont typeface="+mj-lt"/>
              <a:buAutoNum type="arabicPeriod"/>
            </a:pPr>
            <a:r>
              <a:rPr lang="en-US" sz="2000" dirty="0"/>
              <a:t>If any information other than the student ID number (Social Security Number or Florida Student Number) is blank or incorrect on the PreID Label, the information should be entered in TIDE, but the label </a:t>
            </a:r>
            <a:r>
              <a:rPr lang="en-US" sz="2000" b="1" dirty="0"/>
              <a:t>may</a:t>
            </a:r>
            <a:r>
              <a:rPr lang="en-US" sz="2000" dirty="0"/>
              <a:t> still be used. If the </a:t>
            </a:r>
            <a:r>
              <a:rPr lang="en-US" sz="2000" b="1" dirty="0"/>
              <a:t>student ID number</a:t>
            </a:r>
            <a:r>
              <a:rPr lang="en-US" sz="2000" dirty="0"/>
              <a:t> is INCORRECT, a new student record must be created in TIDE and an On-Demand PreID Label should be printed.</a:t>
            </a:r>
          </a:p>
          <a:p>
            <a:pPr marL="346075" indent="-346075">
              <a:spcBef>
                <a:spcPts val="300"/>
              </a:spcBef>
              <a:spcAft>
                <a:spcPts val="300"/>
              </a:spcAft>
              <a:buFont typeface="+mj-lt"/>
              <a:buAutoNum type="arabicPeriod"/>
            </a:pPr>
            <a:endParaRPr lang="en-US" sz="2200" dirty="0" smtClean="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26</a:t>
            </a:fld>
            <a:endParaRPr lang="en-US" dirty="0"/>
          </a:p>
        </p:txBody>
      </p:sp>
    </p:spTree>
    <p:extLst>
      <p:ext uri="{BB962C8B-B14F-4D97-AF65-F5344CB8AC3E}">
        <p14:creationId xmlns:p14="http://schemas.microsoft.com/office/powerpoint/2010/main" val="3027504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6781800" cy="1096962"/>
          </a:xfrm>
        </p:spPr>
        <p:txBody>
          <a:bodyPr/>
          <a:lstStyle/>
          <a:p>
            <a:r>
              <a:rPr lang="en-US" dirty="0" smtClean="0"/>
              <a:t>Preidentified Student Labels</a:t>
            </a:r>
            <a:endParaRPr lang="en-US" dirty="0"/>
          </a:p>
        </p:txBody>
      </p:sp>
      <p:sp>
        <p:nvSpPr>
          <p:cNvPr id="3" name="Content Placeholder 2"/>
          <p:cNvSpPr>
            <a:spLocks noGrp="1"/>
          </p:cNvSpPr>
          <p:nvPr>
            <p:ph idx="1"/>
          </p:nvPr>
        </p:nvSpPr>
        <p:spPr/>
        <p:txBody>
          <a:bodyPr/>
          <a:lstStyle/>
          <a:p>
            <a:pPr marL="0" indent="0">
              <a:buNone/>
            </a:pPr>
            <a:r>
              <a:rPr lang="en-US" sz="2400" b="1" dirty="0"/>
              <a:t>Affix PreID Labels (cont.)</a:t>
            </a:r>
          </a:p>
          <a:p>
            <a:pPr marL="0" indent="0">
              <a:buNone/>
            </a:pPr>
            <a:r>
              <a:rPr lang="en-US" sz="2000" dirty="0"/>
              <a:t>Follow these steps when verifying student information and affixing a PreID Label to a student grid </a:t>
            </a:r>
            <a:r>
              <a:rPr lang="en-US" sz="2000" dirty="0" smtClean="0"/>
              <a:t>sheet (cont.):</a:t>
            </a:r>
          </a:p>
          <a:p>
            <a:pPr marL="457200" indent="-457200">
              <a:spcBef>
                <a:spcPts val="300"/>
              </a:spcBef>
              <a:spcAft>
                <a:spcPts val="300"/>
              </a:spcAft>
              <a:buFont typeface="+mj-lt"/>
              <a:buAutoNum type="arabicPeriod" startAt="4"/>
            </a:pPr>
            <a:r>
              <a:rPr lang="en-US" sz="2000" dirty="0" smtClean="0"/>
              <a:t>In order for a document to be properly scanned, carefully place the label on the grid sheet in the box that appears below the statement, “ALIGN TOP OF LABEL HERE.” Ensure the label is not wrinkled or applied unevenly.</a:t>
            </a:r>
          </a:p>
          <a:p>
            <a:pPr marL="457200" indent="-457200">
              <a:spcBef>
                <a:spcPts val="300"/>
              </a:spcBef>
              <a:spcAft>
                <a:spcPts val="300"/>
              </a:spcAft>
              <a:buFont typeface="+mj-lt"/>
              <a:buAutoNum type="arabicPeriod" startAt="4"/>
            </a:pPr>
            <a:r>
              <a:rPr lang="en-US" sz="2000" dirty="0"/>
              <a:t>Do not remove labels once they have been affixed; however, if information on a label is incorrect, a new label may be printed and applied over the incorrect label. Note: if an On-Demand PreID Label cannot be used, apply a District/School Label in its place and hand-grid the student demographic information and update the student’s information in TIDE.</a:t>
            </a:r>
          </a:p>
          <a:p>
            <a:pPr marL="457200" indent="-457200">
              <a:spcBef>
                <a:spcPts val="300"/>
              </a:spcBef>
              <a:spcAft>
                <a:spcPts val="300"/>
              </a:spcAft>
              <a:buFont typeface="+mj-lt"/>
              <a:buAutoNum type="arabicPeriod" startAt="4"/>
            </a:pPr>
            <a:endParaRPr lang="en-US" sz="2000" dirty="0"/>
          </a:p>
          <a:p>
            <a:endParaRPr lang="en-US"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27</a:t>
            </a:fld>
            <a:endParaRPr lang="en-US" dirty="0"/>
          </a:p>
        </p:txBody>
      </p:sp>
    </p:spTree>
    <p:extLst>
      <p:ext uri="{BB962C8B-B14F-4D97-AF65-F5344CB8AC3E}">
        <p14:creationId xmlns:p14="http://schemas.microsoft.com/office/powerpoint/2010/main" val="3016081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6781800" cy="1096962"/>
          </a:xfrm>
        </p:spPr>
        <p:txBody>
          <a:bodyPr/>
          <a:lstStyle/>
          <a:p>
            <a:r>
              <a:rPr lang="en-US" dirty="0" smtClean="0"/>
              <a:t>Preidentified Student Labels</a:t>
            </a:r>
            <a:endParaRPr lang="en-US" dirty="0"/>
          </a:p>
        </p:txBody>
      </p:sp>
      <p:sp>
        <p:nvSpPr>
          <p:cNvPr id="3" name="Content Placeholder 2"/>
          <p:cNvSpPr>
            <a:spLocks noGrp="1"/>
          </p:cNvSpPr>
          <p:nvPr>
            <p:ph idx="1"/>
          </p:nvPr>
        </p:nvSpPr>
        <p:spPr/>
        <p:txBody>
          <a:bodyPr/>
          <a:lstStyle/>
          <a:p>
            <a:pPr marL="0" indent="0">
              <a:spcBef>
                <a:spcPts val="300"/>
              </a:spcBef>
              <a:spcAft>
                <a:spcPts val="300"/>
              </a:spcAft>
              <a:buNone/>
            </a:pPr>
            <a:r>
              <a:rPr lang="en-US" sz="2600" b="1" dirty="0" smtClean="0"/>
              <a:t>District/School Labels</a:t>
            </a:r>
          </a:p>
          <a:p>
            <a:pPr>
              <a:spcBef>
                <a:spcPts val="300"/>
              </a:spcBef>
              <a:spcAft>
                <a:spcPts val="300"/>
              </a:spcAft>
            </a:pPr>
            <a:r>
              <a:rPr lang="en-US" sz="2200" dirty="0" smtClean="0"/>
              <a:t>Student grid sheets do not include fields for entering district and school numbers. If a document is hand-gridded and an On-Demand PreID Label cannot be printed, then a District/School Label must be applied to ensure the student’s results are reported to the correct district and school. </a:t>
            </a:r>
            <a:r>
              <a:rPr lang="en-US" sz="2200" b="1" dirty="0" smtClean="0"/>
              <a:t>However, PreID Labels should be used whenever possible.</a:t>
            </a:r>
            <a:endParaRPr lang="en-US" sz="2200" dirty="0" smtClean="0"/>
          </a:p>
          <a:p>
            <a:pPr>
              <a:spcBef>
                <a:spcPts val="300"/>
              </a:spcBef>
              <a:spcAft>
                <a:spcPts val="300"/>
              </a:spcAft>
            </a:pPr>
            <a:r>
              <a:rPr lang="en-US" sz="2200" dirty="0" smtClean="0"/>
              <a:t>School will receive </a:t>
            </a:r>
            <a:r>
              <a:rPr lang="en-US" sz="2200" b="1" dirty="0" smtClean="0"/>
              <a:t>blue-striped</a:t>
            </a:r>
            <a:r>
              <a:rPr lang="en-US" sz="2200" dirty="0" smtClean="0"/>
              <a:t> District/School Labels with their test materials. Each District/School Label identifies the district, school, and administration.</a:t>
            </a:r>
          </a:p>
          <a:p>
            <a:pPr>
              <a:spcBef>
                <a:spcPts val="300"/>
              </a:spcBef>
              <a:spcAft>
                <a:spcPts val="300"/>
              </a:spcAft>
            </a:pPr>
            <a:r>
              <a:rPr lang="en-US" sz="2200" dirty="0" smtClean="0"/>
              <a:t>The District/School Label should be applied to hand-gridded student grid sheets in the box that appears below the statement, “ALIGN TOP OF LABEL HERE.”</a:t>
            </a:r>
          </a:p>
          <a:p>
            <a:pPr>
              <a:spcBef>
                <a:spcPts val="300"/>
              </a:spcBef>
              <a:spcAft>
                <a:spcPts val="300"/>
              </a:spcAft>
            </a:pPr>
            <a:r>
              <a:rPr lang="en-US" sz="2200" dirty="0" smtClean="0"/>
              <a:t>District/School Labels for the Spring 2015 FSA ELA Writing Component test administration may not be used for other FSA test administrations.</a:t>
            </a:r>
            <a:endParaRPr lang="en-US" sz="22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28</a:t>
            </a:fld>
            <a:endParaRPr lang="en-US" dirty="0"/>
          </a:p>
        </p:txBody>
      </p:sp>
    </p:spTree>
    <p:extLst>
      <p:ext uri="{BB962C8B-B14F-4D97-AF65-F5344CB8AC3E}">
        <p14:creationId xmlns:p14="http://schemas.microsoft.com/office/powerpoint/2010/main" val="1982791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6781800" cy="1096962"/>
          </a:xfrm>
        </p:spPr>
        <p:txBody>
          <a:bodyPr/>
          <a:lstStyle/>
          <a:p>
            <a:r>
              <a:rPr lang="en-US" dirty="0" smtClean="0"/>
              <a:t>Preidentified Student Labels</a:t>
            </a:r>
            <a:endParaRPr lang="en-US" dirty="0"/>
          </a:p>
        </p:txBody>
      </p:sp>
      <p:sp>
        <p:nvSpPr>
          <p:cNvPr id="3" name="Content Placeholder 2"/>
          <p:cNvSpPr>
            <a:spLocks noGrp="1"/>
          </p:cNvSpPr>
          <p:nvPr>
            <p:ph idx="1"/>
          </p:nvPr>
        </p:nvSpPr>
        <p:spPr/>
        <p:txBody>
          <a:bodyPr/>
          <a:lstStyle/>
          <a:p>
            <a:pPr marL="0" indent="0">
              <a:buNone/>
            </a:pPr>
            <a:r>
              <a:rPr lang="en-US" sz="2600" b="1" dirty="0" smtClean="0"/>
              <a:t>DO NOT PROCESS Labels</a:t>
            </a:r>
          </a:p>
          <a:p>
            <a:r>
              <a:rPr lang="en-US" sz="2200" dirty="0" smtClean="0"/>
              <a:t>District and schools will receive DO NOT PROCESS Labels. A DO NOT PROCESS Label must be applied to any </a:t>
            </a:r>
            <a:r>
              <a:rPr lang="en-US" sz="2200" b="1" dirty="0" smtClean="0"/>
              <a:t>USED</a:t>
            </a:r>
            <a:r>
              <a:rPr lang="en-US" sz="2200" dirty="0" smtClean="0"/>
              <a:t> NOT TO BE SCORED test and answer book that should NOT be scanned or counted for participation (i.e., responses were transcribed into another test and answer book). A DO NOT PROCESS Label should be applied in the same location as the PreID or District/School Label and should cover the label currently on the test and answer book.</a:t>
            </a:r>
          </a:p>
          <a:p>
            <a:r>
              <a:rPr lang="en-US" sz="2200" dirty="0" smtClean="0"/>
              <a:t>Test and answer books with DO NOT PROCESS Labels should be returned with other NOT TO BE SCORED materials.</a:t>
            </a:r>
          </a:p>
          <a:p>
            <a:r>
              <a:rPr lang="en-US" sz="2200" dirty="0" smtClean="0"/>
              <a:t>DO NOT PROCESS Labels should not be applied to unused or blank NOT TO BE SCORED materials.</a:t>
            </a:r>
            <a:endParaRPr lang="en-US" sz="22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29</a:t>
            </a:fld>
            <a:endParaRPr lang="en-US" dirty="0"/>
          </a:p>
        </p:txBody>
      </p:sp>
    </p:spTree>
    <p:extLst>
      <p:ext uri="{BB962C8B-B14F-4D97-AF65-F5344CB8AC3E}">
        <p14:creationId xmlns:p14="http://schemas.microsoft.com/office/powerpoint/2010/main" val="828427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Security</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FontTx/>
              <a:buNone/>
              <a:defRPr/>
            </a:pPr>
            <a:r>
              <a:rPr lang="en-US" sz="2150" dirty="0"/>
              <a:t>Per Test Security Statute, s. 1008.24, </a:t>
            </a:r>
            <a:r>
              <a:rPr lang="en-US" sz="2150" dirty="0" smtClean="0"/>
              <a:t>Florida Statutes (F.S.), </a:t>
            </a:r>
            <a:r>
              <a:rPr lang="en-US" sz="2150" dirty="0"/>
              <a:t>and Florida State Board Rule, 6A-10.042, </a:t>
            </a:r>
            <a:r>
              <a:rPr lang="en-US" sz="2150" dirty="0" smtClean="0"/>
              <a:t>Florida Administrative Code (FAC), </a:t>
            </a:r>
            <a:r>
              <a:rPr lang="en-US" sz="2150" b="1" dirty="0"/>
              <a:t>inappropriate actions by school or district personnel can result in student or classroom invalidations, loss of teaching certification, and/or involvement of law enforcement</a:t>
            </a:r>
            <a:r>
              <a:rPr lang="en-US" sz="2150" dirty="0"/>
              <a:t>.</a:t>
            </a:r>
          </a:p>
          <a:p>
            <a:pPr marL="0" indent="0">
              <a:lnSpc>
                <a:spcPct val="80000"/>
              </a:lnSpc>
              <a:spcBef>
                <a:spcPts val="600"/>
              </a:spcBef>
              <a:spcAft>
                <a:spcPts val="600"/>
              </a:spcAft>
              <a:buFontTx/>
              <a:buNone/>
              <a:defRPr/>
            </a:pPr>
            <a:r>
              <a:rPr lang="en-US" sz="2150" dirty="0" smtClean="0"/>
              <a:t>Examples </a:t>
            </a:r>
            <a:r>
              <a:rPr lang="en-US" sz="2150" dirty="0"/>
              <a:t>of prohibited activities include the following:</a:t>
            </a:r>
          </a:p>
          <a:p>
            <a:pPr>
              <a:lnSpc>
                <a:spcPct val="80000"/>
              </a:lnSpc>
              <a:spcBef>
                <a:spcPts val="300"/>
              </a:spcBef>
              <a:spcAft>
                <a:spcPts val="300"/>
              </a:spcAft>
              <a:defRPr/>
            </a:pPr>
            <a:r>
              <a:rPr lang="en-US" sz="2150" dirty="0"/>
              <a:t>Reading or viewing the test items before, during, or after testing</a:t>
            </a:r>
          </a:p>
          <a:p>
            <a:pPr>
              <a:lnSpc>
                <a:spcPct val="80000"/>
              </a:lnSpc>
              <a:spcBef>
                <a:spcPts val="300"/>
              </a:spcBef>
              <a:spcAft>
                <a:spcPts val="300"/>
              </a:spcAft>
              <a:defRPr/>
            </a:pPr>
            <a:r>
              <a:rPr lang="en-US" sz="2150" dirty="0"/>
              <a:t>Revealing the test items</a:t>
            </a:r>
          </a:p>
          <a:p>
            <a:pPr>
              <a:lnSpc>
                <a:spcPct val="80000"/>
              </a:lnSpc>
              <a:spcBef>
                <a:spcPts val="300"/>
              </a:spcBef>
              <a:spcAft>
                <a:spcPts val="300"/>
              </a:spcAft>
              <a:defRPr/>
            </a:pPr>
            <a:r>
              <a:rPr lang="en-US" sz="2150" dirty="0"/>
              <a:t>Copying the test items</a:t>
            </a:r>
          </a:p>
          <a:p>
            <a:pPr>
              <a:lnSpc>
                <a:spcPct val="80000"/>
              </a:lnSpc>
              <a:spcBef>
                <a:spcPts val="300"/>
              </a:spcBef>
              <a:spcAft>
                <a:spcPts val="300"/>
              </a:spcAft>
              <a:defRPr/>
            </a:pPr>
            <a:r>
              <a:rPr lang="en-US" sz="2150" dirty="0"/>
              <a:t>Explaining or reading test items for students</a:t>
            </a:r>
          </a:p>
          <a:p>
            <a:pPr>
              <a:lnSpc>
                <a:spcPct val="80000"/>
              </a:lnSpc>
              <a:spcBef>
                <a:spcPts val="300"/>
              </a:spcBef>
              <a:spcAft>
                <a:spcPts val="300"/>
              </a:spcAft>
              <a:defRPr/>
            </a:pPr>
            <a:r>
              <a:rPr lang="en-US" sz="2150" dirty="0"/>
              <a:t>Changing or otherwise interfering with student responses to test items</a:t>
            </a:r>
          </a:p>
          <a:p>
            <a:pPr>
              <a:lnSpc>
                <a:spcPct val="80000"/>
              </a:lnSpc>
              <a:spcBef>
                <a:spcPts val="300"/>
              </a:spcBef>
              <a:spcAft>
                <a:spcPts val="300"/>
              </a:spcAft>
              <a:defRPr/>
            </a:pPr>
            <a:r>
              <a:rPr lang="en-US" sz="2150" dirty="0"/>
              <a:t>Copying or reading student responses</a:t>
            </a:r>
          </a:p>
          <a:p>
            <a:pPr>
              <a:lnSpc>
                <a:spcPct val="80000"/>
              </a:lnSpc>
              <a:spcBef>
                <a:spcPts val="300"/>
              </a:spcBef>
              <a:spcAft>
                <a:spcPts val="300"/>
              </a:spcAft>
              <a:defRPr/>
            </a:pPr>
            <a:r>
              <a:rPr lang="en-US" sz="2150" dirty="0"/>
              <a:t>Causing achievement of schools to be inaccurately measured or </a:t>
            </a:r>
            <a:r>
              <a:rPr lang="en-US" sz="2150" dirty="0" smtClean="0"/>
              <a:t>reported</a:t>
            </a:r>
            <a:endParaRPr lang="en-US" sz="215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30</a:t>
            </a:fld>
            <a:endParaRPr lang="en-US" dirty="0"/>
          </a:p>
        </p:txBody>
      </p:sp>
    </p:spTree>
    <p:extLst>
      <p:ext uri="{BB962C8B-B14F-4D97-AF65-F5344CB8AC3E}">
        <p14:creationId xmlns:p14="http://schemas.microsoft.com/office/powerpoint/2010/main" val="1338761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Security</a:t>
            </a:r>
            <a:br>
              <a:rPr lang="en-US" dirty="0" smtClean="0"/>
            </a:br>
            <a:r>
              <a:rPr lang="en-US" dirty="0" smtClean="0"/>
              <a:t>Policies and Procedures</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400" b="1" dirty="0" smtClean="0"/>
              <a:t>The security of all test materials must be maintained before, during, and after test administration. Under no circumstances are students permitted to assist in preparing secure materials before testing or in organizing and returning materials after testing.</a:t>
            </a:r>
          </a:p>
          <a:p>
            <a:pPr>
              <a:lnSpc>
                <a:spcPct val="80000"/>
              </a:lnSpc>
              <a:spcBef>
                <a:spcPts val="600"/>
              </a:spcBef>
              <a:spcAft>
                <a:spcPts val="600"/>
              </a:spcAft>
            </a:pPr>
            <a:r>
              <a:rPr lang="en-US" sz="2400" b="1" dirty="0" smtClean="0"/>
              <a:t>Used planning sheets are secure materials and must be treated as such.</a:t>
            </a:r>
            <a:r>
              <a:rPr lang="en-US" sz="2400" dirty="0" smtClean="0"/>
              <a:t> After ANY administration, initial </a:t>
            </a:r>
            <a:r>
              <a:rPr lang="en-US" sz="2400" b="1" dirty="0" smtClean="0"/>
              <a:t>or</a:t>
            </a:r>
            <a:r>
              <a:rPr lang="en-US" sz="2400" dirty="0" smtClean="0"/>
              <a:t> make-up, test and answer books, test tickets, passage booklets, and used planning sheets must be returned immediately to the </a:t>
            </a:r>
            <a:r>
              <a:rPr lang="en-US" sz="2400" b="1" dirty="0" smtClean="0"/>
              <a:t>school assessment coordinator</a:t>
            </a:r>
            <a:r>
              <a:rPr lang="en-US" sz="2400" dirty="0" smtClean="0"/>
              <a:t> and placed in locked storage. The </a:t>
            </a:r>
            <a:r>
              <a:rPr lang="en-US" sz="2400" i="1" dirty="0" smtClean="0"/>
              <a:t>Test Materials Chain of Custody Form</a:t>
            </a:r>
            <a:r>
              <a:rPr lang="en-US" sz="2400" dirty="0" smtClean="0"/>
              <a:t> must be maintained at all times.</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31</a:t>
            </a:fld>
            <a:endParaRPr lang="en-US" dirty="0"/>
          </a:p>
        </p:txBody>
      </p:sp>
    </p:spTree>
    <p:extLst>
      <p:ext uri="{BB962C8B-B14F-4D97-AF65-F5344CB8AC3E}">
        <p14:creationId xmlns:p14="http://schemas.microsoft.com/office/powerpoint/2010/main" val="2765978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Security</a:t>
            </a:r>
            <a:br>
              <a:rPr lang="en-US" dirty="0" smtClean="0"/>
            </a:br>
            <a:r>
              <a:rPr lang="en-US" dirty="0" smtClean="0"/>
              <a:t>Policies and Procedures</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400" b="1" dirty="0"/>
              <a:t>No more than three people should have access to the locked storage room.</a:t>
            </a:r>
            <a:r>
              <a:rPr lang="en-US" sz="2400" dirty="0"/>
              <a:t> Test and answer books, test tickets, passage booklets, and used planning sheets must never be left unsecured and must not remain in classrooms or </a:t>
            </a:r>
            <a:r>
              <a:rPr lang="en-US" sz="2400" dirty="0" smtClean="0"/>
              <a:t>be taken </a:t>
            </a:r>
            <a:r>
              <a:rPr lang="en-US" sz="2400" dirty="0"/>
              <a:t>off the school’s campus overnight. </a:t>
            </a:r>
            <a:r>
              <a:rPr lang="en-US" sz="2400" b="1" dirty="0"/>
              <a:t>Secure materials should never be destroyed (e.g., shredded, thrown in the trash), except for soiled documents, as described in the “Hazardous Materials” section of the manual</a:t>
            </a:r>
            <a:r>
              <a:rPr lang="en-US" sz="2400" b="1" dirty="0" smtClean="0"/>
              <a:t>.</a:t>
            </a:r>
          </a:p>
          <a:p>
            <a:pPr>
              <a:lnSpc>
                <a:spcPct val="80000"/>
              </a:lnSpc>
              <a:spcBef>
                <a:spcPts val="600"/>
              </a:spcBef>
              <a:spcAft>
                <a:spcPts val="600"/>
              </a:spcAft>
            </a:pPr>
            <a:r>
              <a:rPr lang="en-US" sz="2400" dirty="0" smtClean="0"/>
              <a:t>Any monitoring software that would allow test content on student workstations to be viewed or recorded on another computer during testing must be turned off.</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32</a:t>
            </a:fld>
            <a:endParaRPr lang="en-US" dirty="0"/>
          </a:p>
        </p:txBody>
      </p:sp>
    </p:spTree>
    <p:extLst>
      <p:ext uri="{BB962C8B-B14F-4D97-AF65-F5344CB8AC3E}">
        <p14:creationId xmlns:p14="http://schemas.microsoft.com/office/powerpoint/2010/main" val="4016439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51619"/>
            <a:ext cx="6858000" cy="1096962"/>
          </a:xfrm>
        </p:spPr>
        <p:txBody>
          <a:bodyPr>
            <a:normAutofit fontScale="90000"/>
          </a:bodyPr>
          <a:lstStyle/>
          <a:p>
            <a:r>
              <a:rPr lang="en-US" dirty="0"/>
              <a:t>Test Security</a:t>
            </a:r>
            <a:br>
              <a:rPr lang="en-US" dirty="0"/>
            </a:br>
            <a:r>
              <a:rPr lang="en-US" dirty="0"/>
              <a:t>Policies and Procedures</a:t>
            </a:r>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400" dirty="0"/>
              <a:t>School administrators, </a:t>
            </a:r>
            <a:r>
              <a:rPr lang="en-US" sz="2400" b="1" dirty="0"/>
              <a:t>school assessment coordinators</a:t>
            </a:r>
            <a:r>
              <a:rPr lang="en-US" sz="2400" dirty="0"/>
              <a:t>, </a:t>
            </a:r>
            <a:r>
              <a:rPr lang="en-US" sz="2400" b="1" dirty="0"/>
              <a:t>technology coordinators</a:t>
            </a:r>
            <a:r>
              <a:rPr lang="en-US" sz="2400" dirty="0"/>
              <a:t>, </a:t>
            </a:r>
            <a:r>
              <a:rPr lang="en-US" sz="2400" b="1" dirty="0"/>
              <a:t>test administrators</a:t>
            </a:r>
            <a:r>
              <a:rPr lang="en-US" sz="2400" dirty="0"/>
              <a:t>, and proctors </a:t>
            </a:r>
            <a:r>
              <a:rPr lang="en-US" sz="2400" dirty="0" smtClean="0"/>
              <a:t>must receive </a:t>
            </a:r>
            <a:r>
              <a:rPr lang="en-US" sz="2400" dirty="0"/>
              <a:t>adequate training prior to test administration and </a:t>
            </a:r>
            <a:r>
              <a:rPr lang="en-US" sz="2400" dirty="0" smtClean="0"/>
              <a:t>all </a:t>
            </a:r>
            <a:r>
              <a:rPr lang="en-US" sz="2400" dirty="0"/>
              <a:t>personnel </a:t>
            </a:r>
            <a:r>
              <a:rPr lang="en-US" sz="2400" dirty="0" smtClean="0"/>
              <a:t>must sign </a:t>
            </a:r>
            <a:r>
              <a:rPr lang="en-US" sz="2400" dirty="0"/>
              <a:t>and return a </a:t>
            </a:r>
            <a:r>
              <a:rPr lang="en-US" sz="2400" i="1" dirty="0"/>
              <a:t>Test Administration and Security Agreement</a:t>
            </a:r>
            <a:r>
              <a:rPr lang="en-US" sz="2400" dirty="0"/>
              <a:t> stating that they have read and agree to abide by all test administration and test security policies and procedures. Additionally, any other person who assists the </a:t>
            </a:r>
            <a:r>
              <a:rPr lang="en-US" sz="2400" b="1" dirty="0"/>
              <a:t>school assessment coordinator</a:t>
            </a:r>
            <a:r>
              <a:rPr lang="en-US" sz="2400" dirty="0"/>
              <a:t>, </a:t>
            </a:r>
            <a:r>
              <a:rPr lang="en-US" sz="2400" b="1" dirty="0"/>
              <a:t>technology coordinator</a:t>
            </a:r>
            <a:r>
              <a:rPr lang="en-US" sz="2400" dirty="0"/>
              <a:t>, or </a:t>
            </a:r>
            <a:r>
              <a:rPr lang="en-US" sz="2400" b="1" dirty="0"/>
              <a:t>test administrator</a:t>
            </a:r>
            <a:r>
              <a:rPr lang="en-US" sz="2400" dirty="0"/>
              <a:t> must sign and return an agreement</a:t>
            </a:r>
            <a:r>
              <a:rPr lang="en-US" sz="2400" dirty="0" smtClean="0"/>
              <a:t>.</a:t>
            </a:r>
          </a:p>
          <a:p>
            <a:pPr>
              <a:lnSpc>
                <a:spcPct val="80000"/>
              </a:lnSpc>
              <a:spcBef>
                <a:spcPts val="600"/>
              </a:spcBef>
              <a:spcAft>
                <a:spcPts val="600"/>
              </a:spcAft>
            </a:pPr>
            <a:r>
              <a:rPr lang="en-US" sz="2400" b="1" dirty="0" smtClean="0"/>
              <a:t>Test </a:t>
            </a:r>
            <a:r>
              <a:rPr lang="en-US" sz="2400" b="1" dirty="0"/>
              <a:t>administrators</a:t>
            </a:r>
            <a:r>
              <a:rPr lang="en-US" sz="2400" dirty="0"/>
              <a:t> must sign a </a:t>
            </a:r>
            <a:r>
              <a:rPr lang="en-US" sz="2400" i="1" dirty="0"/>
              <a:t>Test Administrator Prohibited Activities Agreement</a:t>
            </a:r>
            <a:r>
              <a:rPr lang="en-US" sz="2400" dirty="0"/>
              <a:t>, located in Appendix D of the manual. Remember that ALL </a:t>
            </a:r>
            <a:r>
              <a:rPr lang="en-US" sz="2400" b="1" dirty="0"/>
              <a:t>test administrators</a:t>
            </a:r>
            <a:r>
              <a:rPr lang="en-US" sz="2400" dirty="0"/>
              <a:t> must be certified educators. Non-certified school personnel must NOT be allowed to serve as </a:t>
            </a:r>
            <a:r>
              <a:rPr lang="en-US" sz="2400" b="1" dirty="0"/>
              <a:t>test administrators</a:t>
            </a:r>
            <a:r>
              <a:rPr lang="en-US" sz="2400" dirty="0"/>
              <a:t>.</a:t>
            </a:r>
          </a:p>
          <a:p>
            <a:pPr>
              <a:lnSpc>
                <a:spcPct val="80000"/>
              </a:lnSpc>
              <a:spcBef>
                <a:spcPts val="600"/>
              </a:spcBef>
              <a:spcAft>
                <a:spcPts val="600"/>
              </a:spcAft>
            </a:pPr>
            <a:endParaRPr lang="en-US" sz="24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33</a:t>
            </a:fld>
            <a:endParaRPr lang="en-US" dirty="0"/>
          </a:p>
        </p:txBody>
      </p:sp>
    </p:spTree>
    <p:extLst>
      <p:ext uri="{BB962C8B-B14F-4D97-AF65-F5344CB8AC3E}">
        <p14:creationId xmlns:p14="http://schemas.microsoft.com/office/powerpoint/2010/main" val="7285078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Security</a:t>
            </a:r>
            <a:br>
              <a:rPr lang="en-US" dirty="0" smtClean="0"/>
            </a:br>
            <a:r>
              <a:rPr lang="en-US" dirty="0" smtClean="0"/>
              <a:t>Policies and Procedures</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400" dirty="0" smtClean="0"/>
              <a:t>Each school is required to maintain an accurate Security Log, provided in Appendix D of the manual, and an accurate seating chart for each testing room. Anyone who enters a testing room for the purpose of monitoring the test is required to sign the log. This applies to </a:t>
            </a:r>
            <a:r>
              <a:rPr lang="en-US" sz="2400" b="1" dirty="0" smtClean="0"/>
              <a:t>test administrators</a:t>
            </a:r>
            <a:r>
              <a:rPr lang="en-US" sz="2400" dirty="0" smtClean="0"/>
              <a:t>, proctors, and anyone who relieves a test administrator, even for a short break, regardless of how much time he or she spends monitoring a testing room.</a:t>
            </a:r>
          </a:p>
          <a:p>
            <a:pPr>
              <a:lnSpc>
                <a:spcPct val="80000"/>
              </a:lnSpc>
              <a:spcBef>
                <a:spcPts val="600"/>
              </a:spcBef>
              <a:spcAft>
                <a:spcPts val="600"/>
              </a:spcAft>
            </a:pPr>
            <a:r>
              <a:rPr lang="en-US" sz="2400" dirty="0" smtClean="0"/>
              <a:t>Test administrators must NOT administer tests to their family members. Students related to their assigned test administrator should be reassigned to an alternate test administrator. In addition, under NO circumstances may a student’s parent/guardian be present in that student’s testing room.</a:t>
            </a:r>
            <a:endParaRPr lang="en-US" sz="24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34</a:t>
            </a:fld>
            <a:endParaRPr lang="en-US" dirty="0"/>
          </a:p>
        </p:txBody>
      </p:sp>
    </p:spTree>
    <p:extLst>
      <p:ext uri="{BB962C8B-B14F-4D97-AF65-F5344CB8AC3E}">
        <p14:creationId xmlns:p14="http://schemas.microsoft.com/office/powerpoint/2010/main" val="3228463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Security</a:t>
            </a:r>
            <a:br>
              <a:rPr lang="en-US" dirty="0" smtClean="0"/>
            </a:br>
            <a:r>
              <a:rPr lang="en-US" dirty="0" smtClean="0"/>
              <a:t>Policies and Procedures</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Proctors</a:t>
            </a:r>
          </a:p>
          <a:p>
            <a:pPr marL="0" indent="0">
              <a:lnSpc>
                <a:spcPct val="80000"/>
              </a:lnSpc>
              <a:spcBef>
                <a:spcPts val="600"/>
              </a:spcBef>
              <a:spcAft>
                <a:spcPts val="600"/>
              </a:spcAft>
              <a:buNone/>
            </a:pPr>
            <a:r>
              <a:rPr lang="en-US" sz="2600" dirty="0" smtClean="0"/>
              <a:t>When </a:t>
            </a:r>
            <a:r>
              <a:rPr lang="en-US" sz="2600" dirty="0"/>
              <a:t>testing a large group of students, proctors must be assigned to the room. Refer to the table below for the required number of proctors.</a:t>
            </a:r>
            <a:r>
              <a:rPr lang="en-US" sz="2200" dirty="0"/>
              <a:t> </a:t>
            </a:r>
            <a:endParaRPr lang="en-US" sz="2200" dirty="0" smtClean="0"/>
          </a:p>
          <a:p>
            <a:pPr marL="0" indent="0">
              <a:lnSpc>
                <a:spcPct val="80000"/>
              </a:lnSpc>
              <a:spcBef>
                <a:spcPts val="600"/>
              </a:spcBef>
              <a:spcAft>
                <a:spcPts val="600"/>
              </a:spcAft>
              <a:buNone/>
            </a:pPr>
            <a:endParaRPr lang="en-US" sz="2200" dirty="0" smtClean="0"/>
          </a:p>
          <a:p>
            <a:pPr>
              <a:lnSpc>
                <a:spcPct val="80000"/>
              </a:lnSpc>
              <a:spcBef>
                <a:spcPts val="600"/>
              </a:spcBef>
              <a:spcAft>
                <a:spcPts val="600"/>
              </a:spcAft>
            </a:pPr>
            <a:endParaRPr lang="en-US" sz="2200" dirty="0" smtClean="0"/>
          </a:p>
          <a:p>
            <a:pPr>
              <a:lnSpc>
                <a:spcPct val="80000"/>
              </a:lnSpc>
              <a:spcBef>
                <a:spcPts val="600"/>
              </a:spcBef>
              <a:spcAft>
                <a:spcPts val="600"/>
              </a:spcAft>
            </a:pPr>
            <a:endParaRPr lang="en-US" sz="2200" dirty="0"/>
          </a:p>
          <a:p>
            <a:pPr>
              <a:lnSpc>
                <a:spcPct val="80000"/>
              </a:lnSpc>
              <a:spcBef>
                <a:spcPts val="600"/>
              </a:spcBef>
              <a:spcAft>
                <a:spcPts val="600"/>
              </a:spcAft>
            </a:pPr>
            <a:endParaRPr lang="en-US" sz="2200" dirty="0" smtClean="0"/>
          </a:p>
          <a:p>
            <a:pPr>
              <a:lnSpc>
                <a:spcPct val="80000"/>
              </a:lnSpc>
              <a:spcBef>
                <a:spcPts val="600"/>
              </a:spcBef>
              <a:spcAft>
                <a:spcPts val="600"/>
              </a:spcAft>
            </a:pPr>
            <a:endParaRPr lang="en-US" sz="22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507" y="3429000"/>
            <a:ext cx="8745989" cy="2058952"/>
          </a:xfrm>
          <a:prstGeom prst="rect">
            <a:avLst/>
          </a:prstGeom>
          <a:ln>
            <a:solidFill>
              <a:schemeClr val="tx1"/>
            </a:solidFill>
          </a:ln>
        </p:spPr>
      </p:pic>
      <p:sp>
        <p:nvSpPr>
          <p:cNvPr id="5"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6" name="Slide Number Placeholder 5"/>
          <p:cNvSpPr>
            <a:spLocks noGrp="1"/>
          </p:cNvSpPr>
          <p:nvPr>
            <p:ph type="sldNum" sz="quarter" idx="12"/>
          </p:nvPr>
        </p:nvSpPr>
        <p:spPr/>
        <p:txBody>
          <a:bodyPr/>
          <a:lstStyle/>
          <a:p>
            <a:fld id="{60F88D64-766A-45C3-93FE-3E1D3068B07A}" type="slidenum">
              <a:rPr lang="en-US" smtClean="0"/>
              <a:t>35</a:t>
            </a:fld>
            <a:endParaRPr lang="en-US" dirty="0"/>
          </a:p>
        </p:txBody>
      </p:sp>
    </p:spTree>
    <p:extLst>
      <p:ext uri="{BB962C8B-B14F-4D97-AF65-F5344CB8AC3E}">
        <p14:creationId xmlns:p14="http://schemas.microsoft.com/office/powerpoint/2010/main" val="2778283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Security</a:t>
            </a:r>
            <a:br>
              <a:rPr lang="en-US" dirty="0" smtClean="0"/>
            </a:br>
            <a:r>
              <a:rPr lang="en-US" dirty="0" smtClean="0"/>
              <a:t>Policies and Procedures</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Proctors (cont.)</a:t>
            </a:r>
          </a:p>
          <a:p>
            <a:pPr>
              <a:lnSpc>
                <a:spcPct val="80000"/>
              </a:lnSpc>
              <a:spcBef>
                <a:spcPts val="600"/>
              </a:spcBef>
              <a:spcAft>
                <a:spcPts val="600"/>
              </a:spcAft>
            </a:pPr>
            <a:r>
              <a:rPr lang="en-US" sz="2600" dirty="0" smtClean="0"/>
              <a:t>FDOE </a:t>
            </a:r>
            <a:r>
              <a:rPr lang="en-US" sz="2600" b="1" dirty="0"/>
              <a:t>strongly recommends </a:t>
            </a:r>
            <a:r>
              <a:rPr lang="en-US" sz="2600" dirty="0"/>
              <a:t>the use of proctors in all testing rooms, even those with fewer than 26 (CBT) or 31 (PBT) students whenever possible.</a:t>
            </a:r>
            <a:endParaRPr lang="en-US" sz="2600" dirty="0" smtClean="0"/>
          </a:p>
          <a:p>
            <a:pPr>
              <a:lnSpc>
                <a:spcPct val="80000"/>
              </a:lnSpc>
              <a:spcBef>
                <a:spcPts val="600"/>
              </a:spcBef>
              <a:spcAft>
                <a:spcPts val="600"/>
              </a:spcAft>
            </a:pPr>
            <a:r>
              <a:rPr lang="en-US" sz="2600" dirty="0" smtClean="0"/>
              <a:t>Proctors and anyone who assists with any aspect of test preparation or administration must be informed of the test security laws and rules prohibiting any activities that may threaten the integrity of the test. Each proctor who monitors a testing room for any length of time must sign a </a:t>
            </a:r>
            <a:r>
              <a:rPr lang="en-US" sz="2600" i="1" dirty="0" smtClean="0"/>
              <a:t>Test Administration and Security Agreement</a:t>
            </a:r>
            <a:r>
              <a:rPr lang="en-US" sz="2600" dirty="0" smtClean="0"/>
              <a:t> and the Security Log for that room.</a:t>
            </a:r>
            <a:endParaRPr lang="en-US" sz="26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36</a:t>
            </a:fld>
            <a:endParaRPr lang="en-US" dirty="0"/>
          </a:p>
        </p:txBody>
      </p:sp>
    </p:spTree>
    <p:extLst>
      <p:ext uri="{BB962C8B-B14F-4D97-AF65-F5344CB8AC3E}">
        <p14:creationId xmlns:p14="http://schemas.microsoft.com/office/powerpoint/2010/main" val="1401091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Security</a:t>
            </a:r>
            <a:br>
              <a:rPr lang="en-US" dirty="0" smtClean="0"/>
            </a:br>
            <a:r>
              <a:rPr lang="en-US" dirty="0" smtClean="0"/>
              <a:t>Policies and Procedures</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Security Numbers</a:t>
            </a:r>
          </a:p>
          <a:p>
            <a:pPr marL="0" indent="0">
              <a:lnSpc>
                <a:spcPct val="80000"/>
              </a:lnSpc>
              <a:spcBef>
                <a:spcPts val="600"/>
              </a:spcBef>
              <a:spcAft>
                <a:spcPts val="600"/>
              </a:spcAft>
              <a:buNone/>
            </a:pPr>
            <a:r>
              <a:rPr lang="en-US" sz="2600" dirty="0" smtClean="0"/>
              <a:t>All regular print test and answer books, Writing Passage Booklets, and special document (large print, braille, and one-item-per-page) test materials are secure documents and must be protected from loss, theft, and reproduction in any medium. A unique identification number and barcode are printed on the front cover of all secure documents. The security number consists of the last eight digits of the identification number. These eight digits are located under the barcode on the right.</a:t>
            </a:r>
            <a:endParaRPr lang="en-US" sz="26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37</a:t>
            </a:fld>
            <a:endParaRPr lang="en-US" dirty="0"/>
          </a:p>
        </p:txBody>
      </p:sp>
    </p:spTree>
    <p:extLst>
      <p:ext uri="{BB962C8B-B14F-4D97-AF65-F5344CB8AC3E}">
        <p14:creationId xmlns:p14="http://schemas.microsoft.com/office/powerpoint/2010/main" val="2385145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Security</a:t>
            </a:r>
            <a:br>
              <a:rPr lang="en-US" dirty="0" smtClean="0"/>
            </a:br>
            <a:r>
              <a:rPr lang="en-US" dirty="0" smtClean="0"/>
              <a:t>Policies and Procedures</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800" b="1" dirty="0" smtClean="0"/>
              <a:t>Security Numbers (cont.)</a:t>
            </a:r>
          </a:p>
          <a:p>
            <a:pPr marL="0" indent="0">
              <a:lnSpc>
                <a:spcPct val="80000"/>
              </a:lnSpc>
              <a:spcBef>
                <a:spcPts val="600"/>
              </a:spcBef>
              <a:spcAft>
                <a:spcPts val="600"/>
              </a:spcAft>
              <a:buNone/>
            </a:pPr>
            <a:r>
              <a:rPr lang="en-US" sz="2400" dirty="0" smtClean="0"/>
              <a:t>In the sample barcode below, the security number is 00000001.</a:t>
            </a:r>
          </a:p>
          <a:p>
            <a:pPr marL="0" indent="0">
              <a:lnSpc>
                <a:spcPct val="80000"/>
              </a:lnSpc>
              <a:spcBef>
                <a:spcPts val="600"/>
              </a:spcBef>
              <a:spcAft>
                <a:spcPts val="600"/>
              </a:spcAft>
              <a:buNone/>
            </a:pPr>
            <a:endParaRPr lang="en-US" sz="2300" dirty="0" smtClean="0"/>
          </a:p>
          <a:p>
            <a:pPr marL="0" indent="0">
              <a:lnSpc>
                <a:spcPct val="80000"/>
              </a:lnSpc>
              <a:spcBef>
                <a:spcPts val="600"/>
              </a:spcBef>
              <a:spcAft>
                <a:spcPts val="600"/>
              </a:spcAft>
              <a:buNone/>
            </a:pPr>
            <a:endParaRPr lang="en-US" sz="2300" dirty="0" smtClean="0"/>
          </a:p>
          <a:p>
            <a:pPr marL="0" indent="0">
              <a:lnSpc>
                <a:spcPct val="80000"/>
              </a:lnSpc>
              <a:spcBef>
                <a:spcPts val="600"/>
              </a:spcBef>
              <a:spcAft>
                <a:spcPts val="600"/>
              </a:spcAft>
              <a:buNone/>
            </a:pPr>
            <a:endParaRPr lang="en-US" sz="1000" dirty="0" smtClean="0"/>
          </a:p>
          <a:p>
            <a:pPr marL="0" indent="0">
              <a:lnSpc>
                <a:spcPct val="80000"/>
              </a:lnSpc>
              <a:spcBef>
                <a:spcPts val="600"/>
              </a:spcBef>
              <a:spcAft>
                <a:spcPts val="600"/>
              </a:spcAft>
              <a:buNone/>
            </a:pPr>
            <a:endParaRPr lang="en-US" sz="2300" dirty="0"/>
          </a:p>
          <a:p>
            <a:pPr marL="0" indent="0">
              <a:lnSpc>
                <a:spcPct val="80000"/>
              </a:lnSpc>
              <a:spcBef>
                <a:spcPts val="600"/>
              </a:spcBef>
              <a:spcAft>
                <a:spcPts val="600"/>
              </a:spcAft>
              <a:buNone/>
            </a:pPr>
            <a:r>
              <a:rPr lang="en-US" sz="2400" dirty="0" smtClean="0"/>
              <a:t>A range sheet on top of each pack of test and answer books identifies the range of security numbers in the pack. Schools are expected to maintain test security by using the security numbers to account for all secure test materials before, during, and after test administration until the time they are returned to the contractor.</a:t>
            </a:r>
            <a:endParaRPr lang="en-US" sz="24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1239" y="2727960"/>
            <a:ext cx="3838575"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fld id="{60F88D64-766A-45C3-93FE-3E1D3068B07A}" type="slidenum">
              <a:rPr lang="en-US" smtClean="0"/>
              <a:t>38</a:t>
            </a:fld>
            <a:endParaRPr lang="en-US" dirty="0"/>
          </a:p>
        </p:txBody>
      </p:sp>
    </p:spTree>
    <p:extLst>
      <p:ext uri="{BB962C8B-B14F-4D97-AF65-F5344CB8AC3E}">
        <p14:creationId xmlns:p14="http://schemas.microsoft.com/office/powerpoint/2010/main" val="13993109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Security</a:t>
            </a:r>
            <a:br>
              <a:rPr lang="en-US" dirty="0" smtClean="0"/>
            </a:br>
            <a:r>
              <a:rPr lang="en-US" dirty="0" smtClean="0"/>
              <a:t>Policies and Procedures</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Hazardous Materials</a:t>
            </a:r>
          </a:p>
          <a:p>
            <a:pPr>
              <a:lnSpc>
                <a:spcPct val="80000"/>
              </a:lnSpc>
              <a:spcBef>
                <a:spcPts val="600"/>
              </a:spcBef>
              <a:spcAft>
                <a:spcPts val="600"/>
              </a:spcAft>
            </a:pPr>
            <a:r>
              <a:rPr lang="en-US" sz="2600" dirty="0" smtClean="0"/>
              <a:t>If a used test and answer book is soiled (e.g., with blood or vomit), the district assessment coordinator should email the security number to the FSA Help Desk, attention DRC, at </a:t>
            </a:r>
            <a:r>
              <a:rPr lang="en-US" sz="2600" b="1" dirty="0" smtClean="0"/>
              <a:t>fsahelpdesk@air.org</a:t>
            </a:r>
            <a:r>
              <a:rPr lang="en-US" sz="2600" dirty="0" smtClean="0"/>
              <a:t>. At their discretion, school personnel may transcribe the response into a replacement test and answer book.</a:t>
            </a:r>
          </a:p>
          <a:p>
            <a:pPr>
              <a:lnSpc>
                <a:spcPct val="80000"/>
              </a:lnSpc>
              <a:spcBef>
                <a:spcPts val="600"/>
              </a:spcBef>
              <a:spcAft>
                <a:spcPts val="600"/>
              </a:spcAft>
            </a:pPr>
            <a:r>
              <a:rPr lang="en-US" sz="2600" dirty="0" smtClean="0"/>
              <a:t>The damaged test and answer book should then be destroyed or disposed of in a secure manner (e.g., shredding, burning). Soiled test and answer books should not be returned to DRC.</a:t>
            </a:r>
            <a:endParaRPr lang="en-US" sz="2600" dirty="0"/>
          </a:p>
        </p:txBody>
      </p:sp>
      <p:sp>
        <p:nvSpPr>
          <p:cNvPr id="5"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PBT</a:t>
            </a:r>
          </a:p>
        </p:txBody>
      </p:sp>
      <p:sp>
        <p:nvSpPr>
          <p:cNvPr id="4" name="Slide Number Placeholder 3"/>
          <p:cNvSpPr>
            <a:spLocks noGrp="1"/>
          </p:cNvSpPr>
          <p:nvPr>
            <p:ph type="sldNum" sz="quarter" idx="12"/>
          </p:nvPr>
        </p:nvSpPr>
        <p:spPr/>
        <p:txBody>
          <a:bodyPr/>
          <a:lstStyle/>
          <a:p>
            <a:fld id="{60F88D64-766A-45C3-93FE-3E1D3068B07A}" type="slidenum">
              <a:rPr lang="en-US" smtClean="0"/>
              <a:t>39</a:t>
            </a:fld>
            <a:endParaRPr lang="en-US" dirty="0"/>
          </a:p>
        </p:txBody>
      </p:sp>
    </p:spTree>
    <p:extLst>
      <p:ext uri="{BB962C8B-B14F-4D97-AF65-F5344CB8AC3E}">
        <p14:creationId xmlns:p14="http://schemas.microsoft.com/office/powerpoint/2010/main" val="18400954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6934200" cy="1096962"/>
          </a:xfrm>
        </p:spPr>
        <p:txBody>
          <a:bodyPr>
            <a:normAutofit fontScale="90000"/>
          </a:bodyPr>
          <a:lstStyle/>
          <a:p>
            <a:r>
              <a:rPr lang="en-US" dirty="0" smtClean="0"/>
              <a:t>Test Security</a:t>
            </a:r>
            <a:br>
              <a:rPr lang="en-US" dirty="0" smtClean="0"/>
            </a:br>
            <a:r>
              <a:rPr lang="en-US" dirty="0" smtClean="0"/>
              <a:t>Policies and Procedures</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Missing Materials</a:t>
            </a:r>
          </a:p>
          <a:p>
            <a:pPr>
              <a:lnSpc>
                <a:spcPct val="80000"/>
              </a:lnSpc>
              <a:spcBef>
                <a:spcPts val="600"/>
              </a:spcBef>
              <a:spcAft>
                <a:spcPts val="600"/>
              </a:spcAft>
            </a:pPr>
            <a:r>
              <a:rPr lang="en-US" sz="2600" dirty="0" smtClean="0"/>
              <a:t>Schools must investigate ANY report of missing materials and report missing secure materials (e.g., test and answer books, Writing Passage Booklets, used planning sheets) to the district assessment coordinator immediately.</a:t>
            </a:r>
          </a:p>
          <a:p>
            <a:pPr>
              <a:lnSpc>
                <a:spcPct val="80000"/>
              </a:lnSpc>
              <a:spcBef>
                <a:spcPts val="600"/>
              </a:spcBef>
              <a:spcAft>
                <a:spcPts val="600"/>
              </a:spcAft>
            </a:pPr>
            <a:r>
              <a:rPr lang="en-US" sz="2600" dirty="0" smtClean="0"/>
              <a:t>A </a:t>
            </a:r>
            <a:r>
              <a:rPr lang="en-US" sz="2600" dirty="0"/>
              <a:t>form to report missing secure materials can be found at </a:t>
            </a:r>
            <a:r>
              <a:rPr lang="en-US" sz="2600" b="1" dirty="0"/>
              <a:t>www.FSAssessments.org</a:t>
            </a:r>
            <a:r>
              <a:rPr lang="en-US" sz="2600" dirty="0"/>
              <a:t>. </a:t>
            </a:r>
            <a:r>
              <a:rPr lang="en-US" sz="2600" dirty="0" smtClean="0"/>
              <a:t>School personnel </a:t>
            </a:r>
            <a:r>
              <a:rPr lang="en-US" sz="2600" dirty="0"/>
              <a:t>and district assessment coordinators may use this form, manipulate this form, or </a:t>
            </a:r>
            <a:r>
              <a:rPr lang="en-US" sz="2600" dirty="0" smtClean="0"/>
              <a:t>create their </a:t>
            </a:r>
            <a:r>
              <a:rPr lang="en-US" sz="2600" dirty="0"/>
              <a:t>own form to submit with a written report.</a:t>
            </a:r>
            <a:endParaRPr lang="en-US" sz="2600" dirty="0" smtClean="0"/>
          </a:p>
          <a:p>
            <a:pPr marL="679450">
              <a:lnSpc>
                <a:spcPct val="80000"/>
              </a:lnSpc>
              <a:spcBef>
                <a:spcPts val="600"/>
              </a:spcBef>
              <a:spcAft>
                <a:spcPts val="600"/>
              </a:spcAft>
              <a:buFont typeface="Calibri" panose="020F0502020204030204" pitchFamily="34" charset="0"/>
              <a:buChar char="–"/>
            </a:pPr>
            <a:endParaRPr lang="en-US" sz="2600" dirty="0" smtClean="0"/>
          </a:p>
        </p:txBody>
      </p:sp>
      <p:sp>
        <p:nvSpPr>
          <p:cNvPr id="6"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CBTPBT</a:t>
            </a:r>
          </a:p>
        </p:txBody>
      </p:sp>
      <p:sp>
        <p:nvSpPr>
          <p:cNvPr id="4" name="Slide Number Placeholder 3"/>
          <p:cNvSpPr>
            <a:spLocks noGrp="1"/>
          </p:cNvSpPr>
          <p:nvPr>
            <p:ph type="sldNum" sz="quarter" idx="12"/>
          </p:nvPr>
        </p:nvSpPr>
        <p:spPr/>
        <p:txBody>
          <a:bodyPr/>
          <a:lstStyle/>
          <a:p>
            <a:fld id="{60F88D64-766A-45C3-93FE-3E1D3068B07A}" type="slidenum">
              <a:rPr lang="en-US" smtClean="0"/>
              <a:t>40</a:t>
            </a:fld>
            <a:endParaRPr lang="en-US" dirty="0"/>
          </a:p>
        </p:txBody>
      </p:sp>
    </p:spTree>
    <p:extLst>
      <p:ext uri="{BB962C8B-B14F-4D97-AF65-F5344CB8AC3E}">
        <p14:creationId xmlns:p14="http://schemas.microsoft.com/office/powerpoint/2010/main" val="8224079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Security</a:t>
            </a:r>
            <a:br>
              <a:rPr lang="en-US" dirty="0" smtClean="0"/>
            </a:br>
            <a:r>
              <a:rPr lang="en-US" dirty="0" smtClean="0"/>
              <a:t>Policies and Procedures</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900" b="1" dirty="0" smtClean="0"/>
              <a:t>Missing Materials (cont.)</a:t>
            </a:r>
          </a:p>
          <a:p>
            <a:pPr>
              <a:lnSpc>
                <a:spcPct val="80000"/>
              </a:lnSpc>
              <a:spcBef>
                <a:spcPts val="600"/>
              </a:spcBef>
              <a:spcAft>
                <a:spcPts val="600"/>
              </a:spcAft>
            </a:pPr>
            <a:r>
              <a:rPr lang="en-US" sz="2500" dirty="0" smtClean="0"/>
              <a:t>Within 30 </a:t>
            </a:r>
            <a:r>
              <a:rPr lang="en-US" sz="2500" dirty="0"/>
              <a:t>calendar days of the incident, a written report must be submitted to FDOE. The report must include, as applicable:</a:t>
            </a:r>
          </a:p>
          <a:p>
            <a:pPr marL="679450">
              <a:lnSpc>
                <a:spcPct val="80000"/>
              </a:lnSpc>
              <a:spcBef>
                <a:spcPts val="300"/>
              </a:spcBef>
              <a:spcAft>
                <a:spcPts val="300"/>
              </a:spcAft>
              <a:buFont typeface="Calibri" panose="020F0502020204030204" pitchFamily="34" charset="0"/>
              <a:buChar char="–"/>
            </a:pPr>
            <a:r>
              <a:rPr lang="en-US" sz="2500" dirty="0"/>
              <a:t>the nature of the situation,</a:t>
            </a:r>
          </a:p>
          <a:p>
            <a:pPr marL="679450">
              <a:lnSpc>
                <a:spcPct val="80000"/>
              </a:lnSpc>
              <a:spcBef>
                <a:spcPts val="300"/>
              </a:spcBef>
              <a:spcAft>
                <a:spcPts val="300"/>
              </a:spcAft>
              <a:buFont typeface="Calibri" panose="020F0502020204030204" pitchFamily="34" charset="0"/>
              <a:buChar char="–"/>
            </a:pPr>
            <a:r>
              <a:rPr lang="en-US" sz="2500" dirty="0"/>
              <a:t>the time and place of the occurrence,</a:t>
            </a:r>
          </a:p>
          <a:p>
            <a:pPr marL="679450">
              <a:lnSpc>
                <a:spcPct val="80000"/>
              </a:lnSpc>
              <a:spcBef>
                <a:spcPts val="300"/>
              </a:spcBef>
              <a:spcAft>
                <a:spcPts val="300"/>
              </a:spcAft>
              <a:buFont typeface="Calibri" panose="020F0502020204030204" pitchFamily="34" charset="0"/>
              <a:buChar char="–"/>
            </a:pPr>
            <a:r>
              <a:rPr lang="en-US" sz="2500" dirty="0"/>
              <a:t>the names of the people involved,</a:t>
            </a:r>
          </a:p>
          <a:p>
            <a:pPr marL="679450">
              <a:lnSpc>
                <a:spcPct val="80000"/>
              </a:lnSpc>
              <a:spcBef>
                <a:spcPts val="300"/>
              </a:spcBef>
              <a:spcAft>
                <a:spcPts val="300"/>
              </a:spcAft>
              <a:buFont typeface="Calibri" panose="020F0502020204030204" pitchFamily="34" charset="0"/>
              <a:buChar char="–"/>
            </a:pPr>
            <a:r>
              <a:rPr lang="en-US" sz="2500" dirty="0"/>
              <a:t>copies of completed forms,</a:t>
            </a:r>
          </a:p>
          <a:p>
            <a:pPr marL="679450">
              <a:lnSpc>
                <a:spcPct val="80000"/>
              </a:lnSpc>
              <a:spcBef>
                <a:spcPts val="300"/>
              </a:spcBef>
              <a:spcAft>
                <a:spcPts val="300"/>
              </a:spcAft>
              <a:buFont typeface="Calibri" panose="020F0502020204030204" pitchFamily="34" charset="0"/>
              <a:buChar char="–"/>
            </a:pPr>
            <a:r>
              <a:rPr lang="en-US" sz="2500" dirty="0"/>
              <a:t>a description of the communication between the district assessment coordinator’s office and school personnel,</a:t>
            </a:r>
          </a:p>
          <a:p>
            <a:pPr marL="679450">
              <a:lnSpc>
                <a:spcPct val="80000"/>
              </a:lnSpc>
              <a:spcBef>
                <a:spcPts val="300"/>
              </a:spcBef>
              <a:spcAft>
                <a:spcPts val="300"/>
              </a:spcAft>
              <a:buFont typeface="Calibri" panose="020F0502020204030204" pitchFamily="34" charset="0"/>
              <a:buChar char="–"/>
            </a:pPr>
            <a:r>
              <a:rPr lang="en-US" sz="2500" dirty="0"/>
              <a:t>how the incident was resolved, and</a:t>
            </a:r>
          </a:p>
          <a:p>
            <a:pPr marL="679450">
              <a:lnSpc>
                <a:spcPct val="80000"/>
              </a:lnSpc>
              <a:spcBef>
                <a:spcPts val="300"/>
              </a:spcBef>
              <a:spcAft>
                <a:spcPts val="300"/>
              </a:spcAft>
              <a:buFont typeface="Calibri" panose="020F0502020204030204" pitchFamily="34" charset="0"/>
              <a:buChar char="–"/>
            </a:pPr>
            <a:r>
              <a:rPr lang="en-US" sz="2500" dirty="0"/>
              <a:t>what steps are being implemented to avoid future losses.</a:t>
            </a:r>
          </a:p>
          <a:p>
            <a:pPr marL="0" indent="0">
              <a:lnSpc>
                <a:spcPct val="80000"/>
              </a:lnSpc>
              <a:spcBef>
                <a:spcPts val="600"/>
              </a:spcBef>
              <a:spcAft>
                <a:spcPts val="600"/>
              </a:spcAft>
              <a:buNone/>
            </a:pPr>
            <a:endParaRPr lang="en-US" sz="2600" b="1"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CBTPBT</a:t>
            </a:r>
          </a:p>
        </p:txBody>
      </p:sp>
      <p:sp>
        <p:nvSpPr>
          <p:cNvPr id="5" name="Slide Number Placeholder 4"/>
          <p:cNvSpPr>
            <a:spLocks noGrp="1"/>
          </p:cNvSpPr>
          <p:nvPr>
            <p:ph type="sldNum" sz="quarter" idx="12"/>
          </p:nvPr>
        </p:nvSpPr>
        <p:spPr/>
        <p:txBody>
          <a:bodyPr/>
          <a:lstStyle/>
          <a:p>
            <a:fld id="{60F88D64-766A-45C3-93FE-3E1D3068B07A}" type="slidenum">
              <a:rPr lang="en-US" smtClean="0"/>
              <a:t>41</a:t>
            </a:fld>
            <a:endParaRPr lang="en-US" dirty="0"/>
          </a:p>
        </p:txBody>
      </p:sp>
    </p:spTree>
    <p:extLst>
      <p:ext uri="{BB962C8B-B14F-4D97-AF65-F5344CB8AC3E}">
        <p14:creationId xmlns:p14="http://schemas.microsoft.com/office/powerpoint/2010/main" val="23933235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Irregularities/</a:t>
            </a:r>
            <a:br>
              <a:rPr lang="en-US" dirty="0" smtClean="0"/>
            </a:br>
            <a:r>
              <a:rPr lang="en-US" dirty="0" smtClean="0"/>
              <a:t>Security Breaches</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300" b="1" dirty="0"/>
              <a:t>Test administrators</a:t>
            </a:r>
            <a:r>
              <a:rPr lang="en-US" sz="2300" dirty="0"/>
              <a:t> should report any test irregularities (e.g., disruptive students, loss of </a:t>
            </a:r>
            <a:r>
              <a:rPr lang="en-US" sz="2300" dirty="0" smtClean="0"/>
              <a:t>Internet connectivity</a:t>
            </a:r>
            <a:r>
              <a:rPr lang="en-US" sz="2300" dirty="0"/>
              <a:t>) to the </a:t>
            </a:r>
            <a:r>
              <a:rPr lang="en-US" sz="2300" b="1" dirty="0"/>
              <a:t>school assessment coordinator</a:t>
            </a:r>
            <a:r>
              <a:rPr lang="en-US" sz="2300" dirty="0"/>
              <a:t> immediately. A test irregularity may </a:t>
            </a:r>
            <a:r>
              <a:rPr lang="en-US" sz="2300" dirty="0" smtClean="0"/>
              <a:t>include testing </a:t>
            </a:r>
            <a:r>
              <a:rPr lang="en-US" sz="2300" dirty="0"/>
              <a:t>that is interrupted for an extended period of time due to a local technical malfunction </a:t>
            </a:r>
            <a:r>
              <a:rPr lang="en-US" sz="2300" dirty="0" smtClean="0"/>
              <a:t>or severe </a:t>
            </a:r>
            <a:r>
              <a:rPr lang="en-US" sz="2300" dirty="0"/>
              <a:t>weather. </a:t>
            </a:r>
            <a:r>
              <a:rPr lang="en-US" sz="2300" b="1" dirty="0"/>
              <a:t>School assessment coordinators</a:t>
            </a:r>
            <a:r>
              <a:rPr lang="en-US" sz="2300" dirty="0"/>
              <a:t> must notify district assessment coordinators </a:t>
            </a:r>
            <a:r>
              <a:rPr lang="en-US" sz="2300" dirty="0" smtClean="0"/>
              <a:t>of any </a:t>
            </a:r>
            <a:r>
              <a:rPr lang="en-US" sz="2300" dirty="0"/>
              <a:t>test irregularities that are reported. Decisions regarding test invalidation should not be </a:t>
            </a:r>
            <a:r>
              <a:rPr lang="en-US" sz="2300" dirty="0" smtClean="0"/>
              <a:t>made prior </a:t>
            </a:r>
            <a:r>
              <a:rPr lang="en-US" sz="2300" dirty="0"/>
              <a:t>to communicating with the district assessment coordinator</a:t>
            </a:r>
            <a:r>
              <a:rPr lang="en-US" sz="2300" dirty="0" smtClean="0"/>
              <a:t>.</a:t>
            </a:r>
          </a:p>
          <a:p>
            <a:pPr>
              <a:lnSpc>
                <a:spcPct val="80000"/>
              </a:lnSpc>
              <a:spcBef>
                <a:spcPts val="600"/>
              </a:spcBef>
              <a:spcAft>
                <a:spcPts val="600"/>
              </a:spcAft>
            </a:pPr>
            <a:r>
              <a:rPr lang="en-US" sz="2300" b="1" dirty="0" smtClean="0"/>
              <a:t>Test </a:t>
            </a:r>
            <a:r>
              <a:rPr lang="en-US" sz="2300" b="1" dirty="0"/>
              <a:t>administrators </a:t>
            </a:r>
            <a:r>
              <a:rPr lang="en-US" sz="2300" dirty="0"/>
              <a:t>should report possible breaches of test security (e.g., secure test content </a:t>
            </a:r>
            <a:r>
              <a:rPr lang="en-US" sz="2300" dirty="0" smtClean="0"/>
              <a:t>that has </a:t>
            </a:r>
            <a:r>
              <a:rPr lang="en-US" sz="2300" dirty="0"/>
              <a:t>been photographed, copied, or otherwise recorded) to the </a:t>
            </a:r>
            <a:r>
              <a:rPr lang="en-US" sz="2300" b="1" dirty="0"/>
              <a:t>school assessment </a:t>
            </a:r>
            <a:r>
              <a:rPr lang="en-US" sz="2300" b="1" dirty="0" smtClean="0"/>
              <a:t>coordinator </a:t>
            </a:r>
            <a:r>
              <a:rPr lang="en-US" sz="2300" dirty="0" smtClean="0"/>
              <a:t>immediately</a:t>
            </a:r>
            <a:r>
              <a:rPr lang="en-US" sz="2300" dirty="0"/>
              <a:t>. If a security breach is identified, the </a:t>
            </a:r>
            <a:r>
              <a:rPr lang="en-US" sz="2300" b="1" dirty="0"/>
              <a:t>school assessment coordinator</a:t>
            </a:r>
            <a:r>
              <a:rPr lang="en-US" sz="2300" dirty="0"/>
              <a:t> must </a:t>
            </a:r>
            <a:r>
              <a:rPr lang="en-US" sz="2300" dirty="0" smtClean="0"/>
              <a:t>contact the </a:t>
            </a:r>
            <a:r>
              <a:rPr lang="en-US" sz="2300" dirty="0"/>
              <a:t>district assessment </a:t>
            </a:r>
            <a:r>
              <a:rPr lang="en-US" sz="2300" dirty="0" smtClean="0"/>
              <a:t>coordinator.</a:t>
            </a:r>
            <a:endParaRPr lang="en-US" sz="23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42</a:t>
            </a:fld>
            <a:endParaRPr lang="en-US" dirty="0"/>
          </a:p>
        </p:txBody>
      </p:sp>
    </p:spTree>
    <p:extLst>
      <p:ext uri="{BB962C8B-B14F-4D97-AF65-F5344CB8AC3E}">
        <p14:creationId xmlns:p14="http://schemas.microsoft.com/office/powerpoint/2010/main" val="4220531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Irregularities/</a:t>
            </a:r>
            <a:br>
              <a:rPr lang="en-US" dirty="0" smtClean="0"/>
            </a:br>
            <a:r>
              <a:rPr lang="en-US" dirty="0" smtClean="0"/>
              <a:t>Security Breaches</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600" dirty="0" smtClean="0"/>
              <a:t>For test irregularities requiring further investigation by the district and for security breaches, a written report must be submitted within 10 calendar days after the irregularity or security breach was identified.</a:t>
            </a:r>
          </a:p>
          <a:p>
            <a:pPr>
              <a:lnSpc>
                <a:spcPct val="80000"/>
              </a:lnSpc>
              <a:spcBef>
                <a:spcPts val="600"/>
              </a:spcBef>
              <a:spcAft>
                <a:spcPts val="600"/>
              </a:spcAft>
            </a:pPr>
            <a:r>
              <a:rPr lang="en-US" sz="2600" dirty="0" smtClean="0"/>
              <a:t>District assessment coordinators should submit the report through FDOE’s </a:t>
            </a:r>
            <a:r>
              <a:rPr lang="en-US" sz="2600" dirty="0" err="1" smtClean="0"/>
              <a:t>ShareFile</a:t>
            </a:r>
            <a:r>
              <a:rPr lang="en-US" sz="2600" dirty="0" smtClean="0"/>
              <a:t> site (</a:t>
            </a:r>
            <a:r>
              <a:rPr lang="en-US" sz="2600" b="1" dirty="0" smtClean="0"/>
              <a:t>fldoe.sharefile.com</a:t>
            </a:r>
            <a:r>
              <a:rPr lang="en-US" sz="2600" dirty="0" smtClean="0"/>
              <a:t>), using the process outlined in the manual.</a:t>
            </a:r>
            <a:endParaRPr lang="en-US" sz="2600" dirty="0"/>
          </a:p>
        </p:txBody>
      </p:sp>
      <p:sp>
        <p:nvSpPr>
          <p:cNvPr id="5"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6" name="Slide Number Placeholder 5"/>
          <p:cNvSpPr>
            <a:spLocks noGrp="1"/>
          </p:cNvSpPr>
          <p:nvPr>
            <p:ph type="sldNum" sz="quarter" idx="12"/>
          </p:nvPr>
        </p:nvSpPr>
        <p:spPr/>
        <p:txBody>
          <a:bodyPr/>
          <a:lstStyle/>
          <a:p>
            <a:fld id="{60F88D64-766A-45C3-93FE-3E1D3068B07A}" type="slidenum">
              <a:rPr lang="en-US" smtClean="0"/>
              <a:t>43</a:t>
            </a:fld>
            <a:endParaRPr lang="en-US" dirty="0"/>
          </a:p>
        </p:txBody>
      </p:sp>
    </p:spTree>
    <p:extLst>
      <p:ext uri="{BB962C8B-B14F-4D97-AF65-F5344CB8AC3E}">
        <p14:creationId xmlns:p14="http://schemas.microsoft.com/office/powerpoint/2010/main" val="11754350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51619"/>
            <a:ext cx="7239000" cy="1096962"/>
          </a:xfrm>
        </p:spPr>
        <p:txBody>
          <a:bodyPr>
            <a:noAutofit/>
          </a:bodyPr>
          <a:lstStyle/>
          <a:p>
            <a:r>
              <a:rPr lang="en-US" sz="3600" dirty="0" smtClean="0"/>
              <a:t>Test Invalidation/Defective Materials</a:t>
            </a:r>
            <a:br>
              <a:rPr lang="en-US" sz="3600" dirty="0" smtClean="0"/>
            </a:br>
            <a:r>
              <a:rPr lang="en-US" sz="3600" dirty="0" smtClean="0"/>
              <a:t>Policies and Procedures</a:t>
            </a:r>
            <a:endParaRPr lang="en-US" sz="3600" dirty="0"/>
          </a:p>
        </p:txBody>
      </p:sp>
      <p:sp>
        <p:nvSpPr>
          <p:cNvPr id="3" name="Content Placeholder 2"/>
          <p:cNvSpPr>
            <a:spLocks noGrp="1"/>
          </p:cNvSpPr>
          <p:nvPr>
            <p:ph idx="1"/>
          </p:nvPr>
        </p:nvSpPr>
        <p:spPr/>
        <p:txBody>
          <a:bodyPr>
            <a:noAutofit/>
          </a:bodyPr>
          <a:lstStyle/>
          <a:p>
            <a:pPr marL="0" indent="0">
              <a:lnSpc>
                <a:spcPct val="80000"/>
              </a:lnSpc>
              <a:spcBef>
                <a:spcPts val="300"/>
              </a:spcBef>
              <a:spcAft>
                <a:spcPts val="300"/>
              </a:spcAft>
              <a:buNone/>
            </a:pPr>
            <a:r>
              <a:rPr lang="en-US" sz="2600" b="1" dirty="0" smtClean="0"/>
              <a:t>Test Invalidation</a:t>
            </a:r>
          </a:p>
          <a:p>
            <a:pPr>
              <a:lnSpc>
                <a:spcPct val="80000"/>
              </a:lnSpc>
              <a:spcBef>
                <a:spcPts val="300"/>
              </a:spcBef>
              <a:spcAft>
                <a:spcPts val="300"/>
              </a:spcAft>
            </a:pPr>
            <a:r>
              <a:rPr lang="en-US" sz="2200" dirty="0" smtClean="0"/>
              <a:t>Remember that the main purpose of invalidation is to identify when the validity of test results has been compromised.</a:t>
            </a:r>
          </a:p>
          <a:p>
            <a:pPr>
              <a:lnSpc>
                <a:spcPct val="80000"/>
              </a:lnSpc>
              <a:spcBef>
                <a:spcPts val="300"/>
              </a:spcBef>
              <a:spcAft>
                <a:spcPts val="300"/>
              </a:spcAft>
            </a:pPr>
            <a:r>
              <a:rPr lang="en-US" sz="2200" dirty="0" smtClean="0"/>
              <a:t>A </a:t>
            </a:r>
            <a:r>
              <a:rPr lang="en-US" sz="2200" b="1" dirty="0" smtClean="0"/>
              <a:t>test administrator</a:t>
            </a:r>
            <a:r>
              <a:rPr lang="en-US" sz="2200" dirty="0" smtClean="0"/>
              <a:t> should discuss any situation involving possible invalidation with the </a:t>
            </a:r>
            <a:r>
              <a:rPr lang="en-US" sz="2200" b="1" dirty="0" smtClean="0"/>
              <a:t>school assessment coordinator</a:t>
            </a:r>
            <a:r>
              <a:rPr lang="en-US" sz="2200" dirty="0" smtClean="0"/>
              <a:t>, and the situation should be investigated immediately.</a:t>
            </a:r>
          </a:p>
          <a:p>
            <a:pPr>
              <a:lnSpc>
                <a:spcPct val="80000"/>
              </a:lnSpc>
              <a:spcBef>
                <a:spcPts val="300"/>
              </a:spcBef>
              <a:spcAft>
                <a:spcPts val="300"/>
              </a:spcAft>
            </a:pPr>
            <a:r>
              <a:rPr lang="en-US" sz="2200" dirty="0" smtClean="0"/>
              <a:t>If </a:t>
            </a:r>
            <a:r>
              <a:rPr lang="en-US" sz="2200" dirty="0"/>
              <a:t>a situation described in the </a:t>
            </a:r>
            <a:r>
              <a:rPr lang="en-US" sz="2200" i="1" dirty="0"/>
              <a:t>Test </a:t>
            </a:r>
            <a:r>
              <a:rPr lang="en-US" sz="2200" i="1" dirty="0" smtClean="0"/>
              <a:t>Invalidation/Defective Materials </a:t>
            </a:r>
            <a:r>
              <a:rPr lang="en-US" sz="2200" i="1" dirty="0"/>
              <a:t>Policies and Procedures</a:t>
            </a:r>
            <a:r>
              <a:rPr lang="en-US" sz="2200" dirty="0"/>
              <a:t> section </a:t>
            </a:r>
            <a:r>
              <a:rPr lang="en-US" sz="2200" dirty="0" smtClean="0"/>
              <a:t>of </a:t>
            </a:r>
            <a:r>
              <a:rPr lang="en-US" sz="2200" dirty="0"/>
              <a:t>the manual occurs, </a:t>
            </a:r>
            <a:r>
              <a:rPr lang="en-US" sz="2200" b="1" dirty="0"/>
              <a:t>test administrators</a:t>
            </a:r>
            <a:r>
              <a:rPr lang="en-US" sz="2200" dirty="0"/>
              <a:t> should discuss the situation with the </a:t>
            </a:r>
            <a:r>
              <a:rPr lang="en-US" sz="2200" b="1" dirty="0"/>
              <a:t>school assessment coordinator</a:t>
            </a:r>
            <a:r>
              <a:rPr lang="en-US" sz="2200" dirty="0"/>
              <a:t>, and the situation should be investigated immediately. </a:t>
            </a:r>
          </a:p>
          <a:p>
            <a:pPr>
              <a:lnSpc>
                <a:spcPct val="80000"/>
              </a:lnSpc>
              <a:spcBef>
                <a:spcPts val="300"/>
              </a:spcBef>
              <a:spcAft>
                <a:spcPts val="300"/>
              </a:spcAft>
            </a:pPr>
            <a:r>
              <a:rPr lang="en-US" sz="2200" dirty="0"/>
              <a:t>Test invalidations for CBT assessments are handled in TIDE. </a:t>
            </a:r>
            <a:r>
              <a:rPr lang="en-US" sz="2200" dirty="0" smtClean="0"/>
              <a:t>Invalidating </a:t>
            </a:r>
            <a:r>
              <a:rPr lang="en-US" sz="2200" dirty="0"/>
              <a:t>a </a:t>
            </a:r>
            <a:r>
              <a:rPr lang="en-US" sz="2200" dirty="0" smtClean="0"/>
              <a:t>test </a:t>
            </a:r>
            <a:r>
              <a:rPr lang="en-US" sz="2200" dirty="0"/>
              <a:t>will </a:t>
            </a:r>
            <a:r>
              <a:rPr lang="en-US" sz="2200" dirty="0" smtClean="0"/>
              <a:t>require the </a:t>
            </a:r>
            <a:r>
              <a:rPr lang="en-US" sz="2200" dirty="0"/>
              <a:t>student’s ID Number and the reason for invalidation. </a:t>
            </a:r>
            <a:r>
              <a:rPr lang="en-US" sz="2200" dirty="0" smtClean="0"/>
              <a:t>Complete </a:t>
            </a:r>
            <a:r>
              <a:rPr lang="en-US" sz="2200" dirty="0"/>
              <a:t>instructions on invalidating tests via TIDE are available in the </a:t>
            </a:r>
            <a:r>
              <a:rPr lang="en-US" sz="2200" i="1" dirty="0"/>
              <a:t>TIDE User Guide</a:t>
            </a:r>
            <a:r>
              <a:rPr lang="en-US" sz="2200" dirty="0"/>
              <a:t>.</a:t>
            </a:r>
          </a:p>
        </p:txBody>
      </p:sp>
      <p:sp>
        <p:nvSpPr>
          <p:cNvPr id="5"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4" name="Slide Number Placeholder 3"/>
          <p:cNvSpPr>
            <a:spLocks noGrp="1"/>
          </p:cNvSpPr>
          <p:nvPr>
            <p:ph type="sldNum" sz="quarter" idx="12"/>
          </p:nvPr>
        </p:nvSpPr>
        <p:spPr/>
        <p:txBody>
          <a:bodyPr/>
          <a:lstStyle/>
          <a:p>
            <a:fld id="{60F88D64-766A-45C3-93FE-3E1D3068B07A}" type="slidenum">
              <a:rPr lang="en-US" smtClean="0"/>
              <a:t>44</a:t>
            </a:fld>
            <a:endParaRPr lang="en-US" dirty="0"/>
          </a:p>
        </p:txBody>
      </p:sp>
    </p:spTree>
    <p:extLst>
      <p:ext uri="{BB962C8B-B14F-4D97-AF65-F5344CB8AC3E}">
        <p14:creationId xmlns:p14="http://schemas.microsoft.com/office/powerpoint/2010/main" val="14085801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51619"/>
            <a:ext cx="7162800" cy="1096962"/>
          </a:xfrm>
        </p:spPr>
        <p:txBody>
          <a:bodyPr>
            <a:noAutofit/>
          </a:bodyPr>
          <a:lstStyle/>
          <a:p>
            <a:r>
              <a:rPr lang="en-US" sz="3600" dirty="0"/>
              <a:t>Test Invalidation/Defective Materials</a:t>
            </a:r>
            <a:br>
              <a:rPr lang="en-US" sz="3600" dirty="0"/>
            </a:br>
            <a:r>
              <a:rPr lang="en-US" sz="3600" dirty="0"/>
              <a:t>Policies and Procedures</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Do Not Score (DNS) and UNDO Bubbles</a:t>
            </a:r>
          </a:p>
          <a:p>
            <a:pPr marL="0" indent="0">
              <a:lnSpc>
                <a:spcPct val="80000"/>
              </a:lnSpc>
              <a:spcBef>
                <a:spcPts val="600"/>
              </a:spcBef>
              <a:spcAft>
                <a:spcPts val="600"/>
              </a:spcAft>
              <a:buNone/>
            </a:pPr>
            <a:endParaRPr lang="en-US" b="1" dirty="0" smtClean="0"/>
          </a:p>
          <a:p>
            <a:pPr marL="0" indent="0">
              <a:lnSpc>
                <a:spcPct val="80000"/>
              </a:lnSpc>
              <a:spcBef>
                <a:spcPts val="600"/>
              </a:spcBef>
              <a:spcAft>
                <a:spcPts val="600"/>
              </a:spcAft>
              <a:buNone/>
            </a:pPr>
            <a:endParaRPr lang="en-US" b="1" dirty="0" smtClean="0"/>
          </a:p>
          <a:p>
            <a:pPr marL="0" indent="0">
              <a:lnSpc>
                <a:spcPct val="80000"/>
              </a:lnSpc>
              <a:spcBef>
                <a:spcPts val="600"/>
              </a:spcBef>
              <a:spcAft>
                <a:spcPts val="600"/>
              </a:spcAft>
              <a:buNone/>
            </a:pPr>
            <a:endParaRPr lang="en-US" sz="1500" b="1" dirty="0"/>
          </a:p>
          <a:p>
            <a:pPr marL="0" indent="0">
              <a:lnSpc>
                <a:spcPct val="80000"/>
              </a:lnSpc>
              <a:spcBef>
                <a:spcPts val="600"/>
              </a:spcBef>
              <a:spcAft>
                <a:spcPts val="600"/>
              </a:spcAft>
              <a:buNone/>
            </a:pPr>
            <a:endParaRPr lang="en-US" b="1" dirty="0" smtClean="0"/>
          </a:p>
          <a:p>
            <a:pPr marL="0" indent="0">
              <a:lnSpc>
                <a:spcPct val="80000"/>
              </a:lnSpc>
              <a:spcBef>
                <a:spcPts val="600"/>
              </a:spcBef>
              <a:spcAft>
                <a:spcPts val="600"/>
              </a:spcAft>
              <a:buNone/>
            </a:pPr>
            <a:r>
              <a:rPr lang="en-US" sz="2600" dirty="0" smtClean="0"/>
              <a:t>The DNS bubble must be gridded when a test and answer book is invalidated. If a DNS bubble has been gridded by mistake, erase the DNS bubble </a:t>
            </a:r>
            <a:r>
              <a:rPr lang="en-US" sz="2600" b="1" dirty="0" smtClean="0"/>
              <a:t>and</a:t>
            </a:r>
            <a:r>
              <a:rPr lang="en-US" sz="2600" dirty="0" smtClean="0"/>
              <a:t> grid the UNDO bubble. Then package the test and answer book with all other TO BE SCORED materials.</a:t>
            </a:r>
            <a:endParaRPr lang="en-US" sz="2600" dirty="0"/>
          </a:p>
        </p:txBody>
      </p:sp>
      <p:sp>
        <p:nvSpPr>
          <p:cNvPr id="5"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PBT</a:t>
            </a:r>
            <a:endParaRPr lang="en-US" sz="2000" dirty="0">
              <a:solidFill>
                <a:schemeClr val="bg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8495" y="2438400"/>
            <a:ext cx="2099794"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60F88D64-766A-45C3-93FE-3E1D3068B07A}" type="slidenum">
              <a:rPr lang="en-US" smtClean="0"/>
              <a:t>45</a:t>
            </a:fld>
            <a:endParaRPr lang="en-US" dirty="0"/>
          </a:p>
        </p:txBody>
      </p:sp>
    </p:spTree>
    <p:extLst>
      <p:ext uri="{BB962C8B-B14F-4D97-AF65-F5344CB8AC3E}">
        <p14:creationId xmlns:p14="http://schemas.microsoft.com/office/powerpoint/2010/main" val="3918487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51619"/>
            <a:ext cx="7162800" cy="1096962"/>
          </a:xfrm>
        </p:spPr>
        <p:txBody>
          <a:bodyPr>
            <a:noAutofit/>
          </a:bodyPr>
          <a:lstStyle/>
          <a:p>
            <a:r>
              <a:rPr lang="en-US" sz="3600" dirty="0"/>
              <a:t>Test Invalidation/Defective Materials</a:t>
            </a:r>
            <a:br>
              <a:rPr lang="en-US" sz="3600" dirty="0"/>
            </a:br>
            <a:r>
              <a:rPr lang="en-US" sz="3600" dirty="0"/>
              <a:t>Policies and Procedures</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500" b="1" dirty="0" smtClean="0"/>
              <a:t>DNS Guidelines for Defective Materials</a:t>
            </a:r>
          </a:p>
          <a:p>
            <a:pPr>
              <a:lnSpc>
                <a:spcPct val="80000"/>
              </a:lnSpc>
              <a:spcBef>
                <a:spcPts val="600"/>
              </a:spcBef>
              <a:spcAft>
                <a:spcPts val="600"/>
              </a:spcAft>
            </a:pPr>
            <a:r>
              <a:rPr lang="en-US" sz="2100" dirty="0" smtClean="0"/>
              <a:t>If a defective test and answer book is identified </a:t>
            </a:r>
            <a:r>
              <a:rPr lang="en-US" sz="2100" b="1" dirty="0" smtClean="0"/>
              <a:t>before</a:t>
            </a:r>
            <a:r>
              <a:rPr lang="en-US" sz="2100" dirty="0" smtClean="0"/>
              <a:t> testing begins, give the student a replacement book. Return the defective test and answer book with all other NOT TO BE SCORED materials. It is NOT necessary to grid the DNS bubble if the test and answer book is defective and UNUSED and has been packaged properly for return with all other NOT TO BE SCORED materials.</a:t>
            </a:r>
          </a:p>
          <a:p>
            <a:pPr>
              <a:lnSpc>
                <a:spcPct val="80000"/>
              </a:lnSpc>
              <a:spcBef>
                <a:spcPts val="600"/>
              </a:spcBef>
              <a:spcAft>
                <a:spcPts val="600"/>
              </a:spcAft>
            </a:pPr>
            <a:r>
              <a:rPr lang="en-US" sz="2100" b="1" dirty="0" smtClean="0"/>
              <a:t>If the test and answer book is defective and USED, a DO NOT PROCESS Label MUST be applied.</a:t>
            </a:r>
            <a:r>
              <a:rPr lang="en-US" sz="2100" dirty="0" smtClean="0"/>
              <a:t> Remember that the DO NOT PROCESS Label should be applied to any </a:t>
            </a:r>
            <a:r>
              <a:rPr lang="en-US" sz="2100" b="1" dirty="0" smtClean="0"/>
              <a:t>USED </a:t>
            </a:r>
            <a:r>
              <a:rPr lang="en-US" sz="2100" dirty="0" smtClean="0"/>
              <a:t>NOT TO BE SCORED test and answer books that should NOT be scanned or counted for participation (i.e., responses were transcribed into another test and answer book). The DO NOT PROCESS Label should be applied in the same location as the PreID or District/School Label and should cover the label currently on the test and answer book.</a:t>
            </a:r>
            <a:endParaRPr lang="en-US" sz="2100" b="1"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46</a:t>
            </a:fld>
            <a:endParaRPr lang="en-US" dirty="0"/>
          </a:p>
        </p:txBody>
      </p:sp>
    </p:spTree>
    <p:extLst>
      <p:ext uri="{BB962C8B-B14F-4D97-AF65-F5344CB8AC3E}">
        <p14:creationId xmlns:p14="http://schemas.microsoft.com/office/powerpoint/2010/main" val="42630707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51619"/>
            <a:ext cx="7162800" cy="1096962"/>
          </a:xfrm>
        </p:spPr>
        <p:txBody>
          <a:bodyPr>
            <a:noAutofit/>
          </a:bodyPr>
          <a:lstStyle/>
          <a:p>
            <a:r>
              <a:rPr lang="en-US" sz="3600" dirty="0"/>
              <a:t>Test Invalidation/Defective Materials</a:t>
            </a:r>
            <a:br>
              <a:rPr lang="en-US" sz="3600" dirty="0"/>
            </a:br>
            <a:r>
              <a:rPr lang="en-US" sz="3600" dirty="0"/>
              <a:t>Policies and Procedures</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500" b="1" dirty="0" smtClean="0"/>
              <a:t>DNS Guidelines for Defective Materials (cont.)</a:t>
            </a:r>
          </a:p>
          <a:p>
            <a:pPr>
              <a:lnSpc>
                <a:spcPct val="80000"/>
              </a:lnSpc>
              <a:spcBef>
                <a:spcPts val="600"/>
              </a:spcBef>
              <a:spcAft>
                <a:spcPts val="600"/>
              </a:spcAft>
            </a:pPr>
            <a:r>
              <a:rPr lang="en-US" sz="2100" dirty="0" smtClean="0"/>
              <a:t>If a student discovers that the test and answer book is defective </a:t>
            </a:r>
            <a:r>
              <a:rPr lang="en-US" sz="2100" b="1" dirty="0" smtClean="0"/>
              <a:t>during</a:t>
            </a:r>
            <a:r>
              <a:rPr lang="en-US" sz="2100" dirty="0" smtClean="0"/>
              <a:t> testing, instruct the student to continue writing his or her response in the test and answer book. After the test session has ended, the student must, under the supervision of the test administrator, transfer the exact response from the test and answer book to a replacement test and answer book.</a:t>
            </a:r>
          </a:p>
          <a:p>
            <a:pPr>
              <a:lnSpc>
                <a:spcPct val="80000"/>
              </a:lnSpc>
              <a:spcBef>
                <a:spcPts val="600"/>
              </a:spcBef>
              <a:spcAft>
                <a:spcPts val="600"/>
              </a:spcAft>
            </a:pPr>
            <a:r>
              <a:rPr lang="en-US" sz="2100" dirty="0" smtClean="0"/>
              <a:t>If the defective test and answer book has a student label applied, </a:t>
            </a:r>
            <a:r>
              <a:rPr lang="en-US" sz="2100" b="1" dirty="0" smtClean="0"/>
              <a:t>do not remove the label</a:t>
            </a:r>
            <a:r>
              <a:rPr lang="en-US" sz="2100" dirty="0" smtClean="0"/>
              <a:t>. You may either print a new On-Demand PreID Label via TIDE or grid all information on the student grid sheet and affix a District/School Label to the replacement test and answer book. (See the </a:t>
            </a:r>
            <a:r>
              <a:rPr lang="en-US" sz="2100" i="1" dirty="0" smtClean="0"/>
              <a:t>Script for Gridding a Non-Preidentified Student Grid Sheet</a:t>
            </a:r>
            <a:r>
              <a:rPr lang="en-US" sz="2100" dirty="0" smtClean="0"/>
              <a:t> in the manual.) Instructions for printing On-Demand PreID Labels are available in the </a:t>
            </a:r>
            <a:r>
              <a:rPr lang="en-US" sz="2100" i="1" dirty="0" smtClean="0"/>
              <a:t>TIDE User Guide</a:t>
            </a:r>
            <a:r>
              <a:rPr lang="en-US" sz="2100" dirty="0" smtClean="0"/>
              <a:t>. Place a DO NOT PROCESS Label on the defective USED test and answer book and return it with all other NOT TO BE SCORED materials.</a:t>
            </a:r>
            <a:endParaRPr lang="en-US" sz="21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47</a:t>
            </a:fld>
            <a:endParaRPr lang="en-US" dirty="0"/>
          </a:p>
        </p:txBody>
      </p:sp>
    </p:spTree>
    <p:extLst>
      <p:ext uri="{BB962C8B-B14F-4D97-AF65-F5344CB8AC3E}">
        <p14:creationId xmlns:p14="http://schemas.microsoft.com/office/powerpoint/2010/main" val="40553696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Appendices</a:t>
            </a:r>
            <a:endParaRPr lang="en-US" dirty="0"/>
          </a:p>
        </p:txBody>
      </p:sp>
      <p:sp>
        <p:nvSpPr>
          <p:cNvPr id="3" name="Content Placeholder 2"/>
          <p:cNvSpPr>
            <a:spLocks noGrp="1"/>
          </p:cNvSpPr>
          <p:nvPr>
            <p:ph idx="1"/>
          </p:nvPr>
        </p:nvSpPr>
        <p:spPr/>
        <p:txBody>
          <a:bodyPr/>
          <a:lstStyle/>
          <a:p>
            <a:pPr marL="0" indent="0">
              <a:buNone/>
            </a:pPr>
            <a:r>
              <a:rPr lang="en-US" sz="3000" dirty="0" smtClean="0"/>
              <a:t>Appendices in the </a:t>
            </a:r>
            <a:r>
              <a:rPr lang="en-US" sz="3000" i="1" dirty="0" smtClean="0"/>
              <a:t>Spring 2015 FSA ELA Writing Component Test Administration Manual</a:t>
            </a:r>
            <a:r>
              <a:rPr lang="en-US" sz="3000" dirty="0" smtClean="0"/>
              <a:t> include:</a:t>
            </a:r>
          </a:p>
          <a:p>
            <a:r>
              <a:rPr lang="en-US" sz="2800" dirty="0" smtClean="0"/>
              <a:t>Appendix A—Accommodations</a:t>
            </a:r>
          </a:p>
          <a:p>
            <a:r>
              <a:rPr lang="en-US" sz="2800" dirty="0" smtClean="0"/>
              <a:t>Appendix B—Customer Support</a:t>
            </a:r>
          </a:p>
          <a:p>
            <a:r>
              <a:rPr lang="en-US" sz="2800" dirty="0" smtClean="0"/>
              <a:t>Appendix C—Florida Test Security Statute and Rule</a:t>
            </a:r>
          </a:p>
          <a:p>
            <a:r>
              <a:rPr lang="en-US" sz="2800" dirty="0" smtClean="0"/>
              <a:t>Appendix D—Forms and Signs</a:t>
            </a:r>
          </a:p>
          <a:p>
            <a:endParaRPr lang="en-US" dirty="0" smtClean="0"/>
          </a:p>
        </p:txBody>
      </p:sp>
      <p:sp>
        <p:nvSpPr>
          <p:cNvPr id="4" name="Slide Number Placeholder 3"/>
          <p:cNvSpPr>
            <a:spLocks noGrp="1"/>
          </p:cNvSpPr>
          <p:nvPr>
            <p:ph type="sldNum" sz="quarter" idx="12"/>
          </p:nvPr>
        </p:nvSpPr>
        <p:spPr/>
        <p:txBody>
          <a:bodyPr/>
          <a:lstStyle/>
          <a:p>
            <a:fld id="{60F88D64-766A-45C3-93FE-3E1D3068B07A}" type="slidenum">
              <a:rPr lang="en-US" smtClean="0"/>
              <a:t>48</a:t>
            </a:fld>
            <a:endParaRPr lang="en-US" dirty="0"/>
          </a:p>
        </p:txBody>
      </p:sp>
      <p:sp>
        <p:nvSpPr>
          <p:cNvPr id="5"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Tree>
    <p:extLst>
      <p:ext uri="{BB962C8B-B14F-4D97-AF65-F5344CB8AC3E}">
        <p14:creationId xmlns:p14="http://schemas.microsoft.com/office/powerpoint/2010/main" val="13199040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Appendix A:</a:t>
            </a:r>
            <a:br>
              <a:rPr lang="en-US" dirty="0" smtClean="0"/>
            </a:br>
            <a:r>
              <a:rPr lang="en-US" i="1" dirty="0" smtClean="0"/>
              <a:t>Accommodations</a:t>
            </a:r>
            <a:endParaRPr lang="en-US" dirty="0"/>
          </a:p>
        </p:txBody>
      </p:sp>
      <p:sp>
        <p:nvSpPr>
          <p:cNvPr id="3" name="Content Placeholder 2"/>
          <p:cNvSpPr>
            <a:spLocks noGrp="1"/>
          </p:cNvSpPr>
          <p:nvPr>
            <p:ph idx="1"/>
          </p:nvPr>
        </p:nvSpPr>
        <p:spPr/>
        <p:txBody>
          <a:bodyPr/>
          <a:lstStyle/>
          <a:p>
            <a:r>
              <a:rPr lang="en-US" sz="2600" dirty="0" smtClean="0"/>
              <a:t>Appendix A provides specific information and instructions regarding the following:</a:t>
            </a:r>
          </a:p>
          <a:p>
            <a:pPr marL="679450">
              <a:spcBef>
                <a:spcPts val="300"/>
              </a:spcBef>
              <a:spcAft>
                <a:spcPts val="300"/>
              </a:spcAft>
              <a:buFont typeface="Calibri" panose="020F0502020204030204" pitchFamily="34" charset="0"/>
              <a:buChar char="–"/>
            </a:pPr>
            <a:r>
              <a:rPr lang="en-US" sz="2600" dirty="0" smtClean="0"/>
              <a:t>Accommodations for Students with Disabilities</a:t>
            </a:r>
          </a:p>
          <a:p>
            <a:pPr marL="679450">
              <a:spcBef>
                <a:spcPts val="300"/>
              </a:spcBef>
              <a:spcAft>
                <a:spcPts val="300"/>
              </a:spcAft>
              <a:buFont typeface="Calibri" panose="020F0502020204030204" pitchFamily="34" charset="0"/>
              <a:buChar char="–"/>
            </a:pPr>
            <a:r>
              <a:rPr lang="en-US" sz="2600" dirty="0" smtClean="0"/>
              <a:t>Unique Accommodations</a:t>
            </a:r>
          </a:p>
          <a:p>
            <a:pPr marL="679450">
              <a:spcBef>
                <a:spcPts val="300"/>
              </a:spcBef>
              <a:spcAft>
                <a:spcPts val="300"/>
              </a:spcAft>
              <a:buFont typeface="Calibri" panose="020F0502020204030204" pitchFamily="34" charset="0"/>
              <a:buChar char="–"/>
            </a:pPr>
            <a:r>
              <a:rPr lang="en-US" sz="2600" dirty="0" smtClean="0"/>
              <a:t>Accommodations for ELLs</a:t>
            </a:r>
          </a:p>
          <a:p>
            <a:pPr marL="679450">
              <a:spcBef>
                <a:spcPts val="300"/>
              </a:spcBef>
              <a:spcAft>
                <a:spcPts val="300"/>
              </a:spcAft>
              <a:buFont typeface="Calibri" panose="020F0502020204030204" pitchFamily="34" charset="0"/>
              <a:buChar char="–"/>
            </a:pPr>
            <a:r>
              <a:rPr lang="en-US" sz="2600" dirty="0" smtClean="0"/>
              <a:t>Large Print Test Administrator Instructions</a:t>
            </a:r>
          </a:p>
          <a:p>
            <a:pPr marL="679450">
              <a:spcBef>
                <a:spcPts val="300"/>
              </a:spcBef>
              <a:spcAft>
                <a:spcPts val="300"/>
              </a:spcAft>
              <a:buFont typeface="Calibri" panose="020F0502020204030204" pitchFamily="34" charset="0"/>
              <a:buChar char="–"/>
            </a:pPr>
            <a:r>
              <a:rPr lang="en-US" sz="2600" dirty="0" smtClean="0"/>
              <a:t>Braille Test Administrator Instructions</a:t>
            </a:r>
          </a:p>
          <a:p>
            <a:pPr marL="679450">
              <a:spcBef>
                <a:spcPts val="300"/>
              </a:spcBef>
              <a:spcAft>
                <a:spcPts val="300"/>
              </a:spcAft>
              <a:buFont typeface="Calibri" panose="020F0502020204030204" pitchFamily="34" charset="0"/>
              <a:buChar char="–"/>
            </a:pPr>
            <a:r>
              <a:rPr lang="en-US" sz="2600" dirty="0" smtClean="0"/>
              <a:t>One-Item-Per-Page Test Administrator Instructions</a:t>
            </a:r>
          </a:p>
          <a:p>
            <a:r>
              <a:rPr lang="en-US" sz="2600" dirty="0" smtClean="0"/>
              <a:t>School personnel responsible for administering tests to students with accommodations must familiarize themselves with all relevant information in Appendix A before testing.</a:t>
            </a:r>
            <a:endParaRPr lang="en-US" sz="2600" dirty="0"/>
          </a:p>
        </p:txBody>
      </p:sp>
      <p:sp>
        <p:nvSpPr>
          <p:cNvPr id="4" name="Slide Number Placeholder 3"/>
          <p:cNvSpPr>
            <a:spLocks noGrp="1"/>
          </p:cNvSpPr>
          <p:nvPr>
            <p:ph type="sldNum" sz="quarter" idx="12"/>
          </p:nvPr>
        </p:nvSpPr>
        <p:spPr/>
        <p:txBody>
          <a:bodyPr/>
          <a:lstStyle/>
          <a:p>
            <a:fld id="{60F88D64-766A-45C3-93FE-3E1D3068B07A}" type="slidenum">
              <a:rPr lang="en-US" smtClean="0"/>
              <a:t>49</a:t>
            </a:fld>
            <a:endParaRPr lang="en-US" dirty="0"/>
          </a:p>
        </p:txBody>
      </p:sp>
      <p:sp>
        <p:nvSpPr>
          <p:cNvPr id="5"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Tree>
    <p:extLst>
      <p:ext uri="{BB962C8B-B14F-4D97-AF65-F5344CB8AC3E}">
        <p14:creationId xmlns:p14="http://schemas.microsoft.com/office/powerpoint/2010/main" val="3617568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Appendix D:</a:t>
            </a:r>
            <a:br>
              <a:rPr lang="en-US" dirty="0" smtClean="0"/>
            </a:br>
            <a:r>
              <a:rPr lang="en-US" i="1" dirty="0" smtClean="0"/>
              <a:t>Forms and Signs</a:t>
            </a:r>
            <a:endParaRPr lang="en-US" dirty="0"/>
          </a:p>
        </p:txBody>
      </p:sp>
      <p:sp>
        <p:nvSpPr>
          <p:cNvPr id="3" name="Content Placeholder 2"/>
          <p:cNvSpPr>
            <a:spLocks noGrp="1"/>
          </p:cNvSpPr>
          <p:nvPr>
            <p:ph idx="1"/>
          </p:nvPr>
        </p:nvSpPr>
        <p:spPr/>
        <p:txBody>
          <a:bodyPr/>
          <a:lstStyle/>
          <a:p>
            <a:pPr marL="0" indent="0">
              <a:buNone/>
            </a:pPr>
            <a:r>
              <a:rPr lang="en-US" sz="2800" dirty="0" smtClean="0"/>
              <a:t>Appendix D contains the following forms and signs to be copied and used before, during, or after testing:</a:t>
            </a:r>
          </a:p>
          <a:p>
            <a:pPr>
              <a:spcBef>
                <a:spcPts val="300"/>
              </a:spcBef>
              <a:spcAft>
                <a:spcPts val="300"/>
              </a:spcAft>
            </a:pPr>
            <a:r>
              <a:rPr lang="en-US" sz="2800" i="1" dirty="0" smtClean="0"/>
              <a:t>Test Administration and Security Agreement</a:t>
            </a:r>
          </a:p>
          <a:p>
            <a:pPr>
              <a:spcBef>
                <a:spcPts val="300"/>
              </a:spcBef>
              <a:spcAft>
                <a:spcPts val="300"/>
              </a:spcAft>
            </a:pPr>
            <a:r>
              <a:rPr lang="en-US" sz="2800" i="1" dirty="0" smtClean="0"/>
              <a:t>Test Administrator Prohibited Activities Agreement</a:t>
            </a:r>
          </a:p>
          <a:p>
            <a:pPr>
              <a:spcBef>
                <a:spcPts val="300"/>
              </a:spcBef>
              <a:spcAft>
                <a:spcPts val="300"/>
              </a:spcAft>
            </a:pPr>
            <a:r>
              <a:rPr lang="en-US" sz="2800" i="1" dirty="0" smtClean="0"/>
              <a:t>Test Materials Chain of Custody Form</a:t>
            </a:r>
          </a:p>
          <a:p>
            <a:pPr>
              <a:spcBef>
                <a:spcPts val="300"/>
              </a:spcBef>
              <a:spcAft>
                <a:spcPts val="300"/>
              </a:spcAft>
            </a:pPr>
            <a:r>
              <a:rPr lang="en-US" sz="2800" dirty="0" smtClean="0"/>
              <a:t>Security Log</a:t>
            </a:r>
          </a:p>
          <a:p>
            <a:pPr>
              <a:spcBef>
                <a:spcPts val="300"/>
              </a:spcBef>
              <a:spcAft>
                <a:spcPts val="300"/>
              </a:spcAft>
            </a:pPr>
            <a:r>
              <a:rPr lang="en-US" sz="2800" dirty="0" smtClean="0"/>
              <a:t>Administration Record/Security Checklist</a:t>
            </a:r>
          </a:p>
          <a:p>
            <a:pPr>
              <a:spcBef>
                <a:spcPts val="300"/>
              </a:spcBef>
              <a:spcAft>
                <a:spcPts val="300"/>
              </a:spcAft>
            </a:pPr>
            <a:r>
              <a:rPr lang="en-US" sz="2800" dirty="0" smtClean="0"/>
              <a:t>Do Not Disturb Sign</a:t>
            </a:r>
          </a:p>
          <a:p>
            <a:pPr>
              <a:spcBef>
                <a:spcPts val="300"/>
              </a:spcBef>
              <a:spcAft>
                <a:spcPts val="300"/>
              </a:spcAft>
            </a:pPr>
            <a:r>
              <a:rPr lang="en-US" sz="2800" dirty="0" smtClean="0"/>
              <a:t>Electronic Devices Sign</a:t>
            </a:r>
          </a:p>
          <a:p>
            <a:pPr>
              <a:spcBef>
                <a:spcPts val="300"/>
              </a:spcBef>
              <a:spcAft>
                <a:spcPts val="300"/>
              </a:spcAft>
            </a:pPr>
            <a:r>
              <a:rPr lang="en-US" sz="2800" dirty="0" smtClean="0"/>
              <a:t>Sample Planning Sheet</a:t>
            </a:r>
            <a:endParaRPr lang="en-US" sz="2800" dirty="0"/>
          </a:p>
        </p:txBody>
      </p:sp>
      <p:sp>
        <p:nvSpPr>
          <p:cNvPr id="4" name="Slide Number Placeholder 3"/>
          <p:cNvSpPr>
            <a:spLocks noGrp="1"/>
          </p:cNvSpPr>
          <p:nvPr>
            <p:ph type="sldNum" sz="quarter" idx="12"/>
          </p:nvPr>
        </p:nvSpPr>
        <p:spPr/>
        <p:txBody>
          <a:bodyPr/>
          <a:lstStyle/>
          <a:p>
            <a:fld id="{60F88D64-766A-45C3-93FE-3E1D3068B07A}" type="slidenum">
              <a:rPr lang="en-US" smtClean="0"/>
              <a:t>50</a:t>
            </a:fld>
            <a:endParaRPr lang="en-US" dirty="0"/>
          </a:p>
        </p:txBody>
      </p:sp>
      <p:sp>
        <p:nvSpPr>
          <p:cNvPr id="5"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Tree>
    <p:extLst>
      <p:ext uri="{BB962C8B-B14F-4D97-AF65-F5344CB8AC3E}">
        <p14:creationId xmlns:p14="http://schemas.microsoft.com/office/powerpoint/2010/main" val="32819711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5181600" cy="1096962"/>
          </a:xfrm>
        </p:spPr>
        <p:txBody>
          <a:bodyPr>
            <a:normAutofit fontScale="90000"/>
          </a:bodyPr>
          <a:lstStyle/>
          <a:p>
            <a:r>
              <a:rPr lang="en-US" dirty="0" smtClean="0"/>
              <a:t>Test Administrator</a:t>
            </a:r>
            <a:br>
              <a:rPr lang="en-US" dirty="0" smtClean="0"/>
            </a:br>
            <a:r>
              <a:rPr lang="en-US" dirty="0" smtClean="0"/>
              <a:t>Before Testing Checklist</a:t>
            </a:r>
            <a:endParaRPr lang="en-US" dirty="0"/>
          </a:p>
        </p:txBody>
      </p:sp>
      <p:sp>
        <p:nvSpPr>
          <p:cNvPr id="3" name="Content Placeholder 2"/>
          <p:cNvSpPr>
            <a:spLocks noGrp="1"/>
          </p:cNvSpPr>
          <p:nvPr>
            <p:ph idx="1"/>
          </p:nvPr>
        </p:nvSpPr>
        <p:spPr/>
        <p:txBody>
          <a:bodyPr>
            <a:noAutofit/>
          </a:bodyPr>
          <a:lstStyle/>
          <a:p>
            <a:pPr>
              <a:lnSpc>
                <a:spcPct val="90000"/>
              </a:lnSpc>
              <a:spcBef>
                <a:spcPts val="300"/>
              </a:spcBef>
              <a:spcAft>
                <a:spcPts val="300"/>
              </a:spcAft>
              <a:buSzPct val="75000"/>
              <a:buFont typeface="Wingdings" panose="05000000000000000000" pitchFamily="2" charset="2"/>
              <a:buChar char="q"/>
            </a:pPr>
            <a:r>
              <a:rPr lang="en-US" sz="2200" dirty="0"/>
              <a:t>Carefully read the test administration manual, the </a:t>
            </a:r>
            <a:r>
              <a:rPr lang="en-US" sz="2200" i="1" dirty="0"/>
              <a:t>Test Administrator User Guide</a:t>
            </a:r>
            <a:r>
              <a:rPr lang="en-US" sz="2200" dirty="0"/>
              <a:t>, and any local directions provided. Resolve any remaining questions with the school assessment coordinator.</a:t>
            </a:r>
          </a:p>
          <a:p>
            <a:pPr>
              <a:lnSpc>
                <a:spcPct val="90000"/>
              </a:lnSpc>
              <a:spcBef>
                <a:spcPts val="300"/>
              </a:spcBef>
              <a:spcAft>
                <a:spcPts val="300"/>
              </a:spcAft>
              <a:buSzPct val="75000"/>
              <a:buFont typeface="Wingdings" panose="05000000000000000000" pitchFamily="2" charset="2"/>
              <a:buChar char="q"/>
            </a:pPr>
            <a:r>
              <a:rPr lang="en-US" sz="2200" dirty="0"/>
              <a:t>Read the Test Administration Policies and </a:t>
            </a:r>
            <a:r>
              <a:rPr lang="en-US" sz="2200" dirty="0" smtClean="0"/>
              <a:t>Procedures section </a:t>
            </a:r>
            <a:r>
              <a:rPr lang="en-US" sz="2200" dirty="0"/>
              <a:t>and Appendix C of the </a:t>
            </a:r>
            <a:r>
              <a:rPr lang="en-US" sz="2200" i="1" dirty="0" smtClean="0"/>
              <a:t>Spring 2015 </a:t>
            </a:r>
            <a:r>
              <a:rPr lang="en-US" sz="2200" i="1" dirty="0"/>
              <a:t>FSA ELA Writing Component </a:t>
            </a:r>
            <a:r>
              <a:rPr lang="en-US" sz="2200" i="1" dirty="0" smtClean="0"/>
              <a:t>Test </a:t>
            </a:r>
            <a:r>
              <a:rPr lang="en-US" sz="2200" i="1" dirty="0"/>
              <a:t>Administration Manual</a:t>
            </a:r>
            <a:r>
              <a:rPr lang="en-US" sz="2200" dirty="0"/>
              <a:t>, then sign the </a:t>
            </a:r>
            <a:r>
              <a:rPr lang="en-US" sz="2200" i="1" dirty="0"/>
              <a:t>Test Administration and Security Agreement</a:t>
            </a:r>
            <a:r>
              <a:rPr lang="en-US" sz="2200" dirty="0"/>
              <a:t> (located in Appendix D of the manual).</a:t>
            </a:r>
          </a:p>
          <a:p>
            <a:pPr>
              <a:lnSpc>
                <a:spcPct val="90000"/>
              </a:lnSpc>
              <a:spcBef>
                <a:spcPts val="300"/>
              </a:spcBef>
              <a:spcAft>
                <a:spcPts val="300"/>
              </a:spcAft>
              <a:buSzPct val="75000"/>
              <a:buFont typeface="Wingdings" panose="05000000000000000000" pitchFamily="2" charset="2"/>
              <a:buChar char="q"/>
            </a:pPr>
            <a:r>
              <a:rPr lang="en-US" sz="2200" dirty="0"/>
              <a:t>Read and sign the </a:t>
            </a:r>
            <a:r>
              <a:rPr lang="en-US" sz="2200" i="1" dirty="0"/>
              <a:t>Test Administrator Prohibited Activities Agreement</a:t>
            </a:r>
            <a:r>
              <a:rPr lang="en-US" sz="2200" dirty="0"/>
              <a:t> (located in Appendix D of the manual).</a:t>
            </a:r>
          </a:p>
          <a:p>
            <a:pPr>
              <a:lnSpc>
                <a:spcPct val="90000"/>
              </a:lnSpc>
              <a:spcBef>
                <a:spcPts val="300"/>
              </a:spcBef>
              <a:spcAft>
                <a:spcPts val="300"/>
              </a:spcAft>
              <a:buSzPct val="75000"/>
              <a:buFont typeface="Wingdings" panose="05000000000000000000" pitchFamily="2" charset="2"/>
              <a:buChar char="q"/>
            </a:pPr>
            <a:r>
              <a:rPr lang="en-US" sz="2200" dirty="0"/>
              <a:t>Establish an appropriate setting for test administration and remove or cover any unauthorized aids in the testing room</a:t>
            </a:r>
            <a:r>
              <a:rPr lang="en-US" sz="2200" dirty="0" smtClean="0"/>
              <a:t>.</a:t>
            </a:r>
          </a:p>
          <a:p>
            <a:pPr>
              <a:lnSpc>
                <a:spcPct val="90000"/>
              </a:lnSpc>
              <a:spcBef>
                <a:spcPts val="300"/>
              </a:spcBef>
              <a:spcAft>
                <a:spcPts val="300"/>
              </a:spcAft>
              <a:buSzPct val="75000"/>
              <a:buFont typeface="Wingdings" panose="05000000000000000000" pitchFamily="2" charset="2"/>
              <a:buChar char="q"/>
            </a:pPr>
            <a:r>
              <a:rPr lang="en-US" sz="2200" dirty="0"/>
              <a:t>Ensure you have a form to collect required administration information during testing.</a:t>
            </a:r>
          </a:p>
          <a:p>
            <a:pPr>
              <a:lnSpc>
                <a:spcPct val="90000"/>
              </a:lnSpc>
              <a:spcBef>
                <a:spcPts val="300"/>
              </a:spcBef>
              <a:spcAft>
                <a:spcPts val="300"/>
              </a:spcAft>
              <a:buSzPct val="75000"/>
              <a:buFont typeface="Wingdings" panose="05000000000000000000" pitchFamily="2" charset="2"/>
              <a:buChar char="q"/>
            </a:pPr>
            <a:endParaRPr lang="en-US" sz="2200" dirty="0"/>
          </a:p>
          <a:p>
            <a:pPr>
              <a:lnSpc>
                <a:spcPct val="90000"/>
              </a:lnSpc>
              <a:spcBef>
                <a:spcPts val="300"/>
              </a:spcBef>
              <a:spcAft>
                <a:spcPts val="300"/>
              </a:spcAft>
              <a:buSzPct val="75000"/>
              <a:buFont typeface="Wingdings" panose="05000000000000000000" pitchFamily="2" charset="2"/>
              <a:buChar char="q"/>
            </a:pPr>
            <a:endParaRPr lang="en-US" sz="22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51</a:t>
            </a:fld>
            <a:endParaRPr lang="en-US" dirty="0"/>
          </a:p>
        </p:txBody>
      </p:sp>
    </p:spTree>
    <p:extLst>
      <p:ext uri="{BB962C8B-B14F-4D97-AF65-F5344CB8AC3E}">
        <p14:creationId xmlns:p14="http://schemas.microsoft.com/office/powerpoint/2010/main" val="4267378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 Checklist</a:t>
            </a:r>
          </a:p>
        </p:txBody>
      </p:sp>
      <p:sp>
        <p:nvSpPr>
          <p:cNvPr id="3" name="Content Placeholder 2"/>
          <p:cNvSpPr>
            <a:spLocks noGrp="1"/>
          </p:cNvSpPr>
          <p:nvPr>
            <p:ph idx="1"/>
          </p:nvPr>
        </p:nvSpPr>
        <p:spPr/>
        <p:txBody>
          <a:bodyPr>
            <a:noAutofit/>
          </a:bodyPr>
          <a:lstStyle/>
          <a:p>
            <a:pPr>
              <a:lnSpc>
                <a:spcPct val="90000"/>
              </a:lnSpc>
              <a:spcBef>
                <a:spcPts val="300"/>
              </a:spcBef>
              <a:spcAft>
                <a:spcPts val="300"/>
              </a:spcAft>
              <a:buSzPct val="75000"/>
              <a:buFont typeface="Wingdings" panose="05000000000000000000" pitchFamily="2" charset="2"/>
              <a:buChar char="q"/>
            </a:pPr>
            <a:r>
              <a:rPr lang="en-US" sz="2200" dirty="0" smtClean="0"/>
              <a:t>Prepare a Security Log (located in Appendix D of the manual) and a seating chart to be used in your testing room.</a:t>
            </a:r>
          </a:p>
          <a:p>
            <a:pPr>
              <a:lnSpc>
                <a:spcPct val="90000"/>
              </a:lnSpc>
              <a:spcBef>
                <a:spcPts val="300"/>
              </a:spcBef>
              <a:spcAft>
                <a:spcPts val="300"/>
              </a:spcAft>
              <a:buSzPct val="75000"/>
              <a:buFont typeface="Wingdings" panose="05000000000000000000" pitchFamily="2" charset="2"/>
              <a:buChar char="q"/>
            </a:pPr>
            <a:r>
              <a:rPr lang="en-US" sz="2200" dirty="0" smtClean="0"/>
              <a:t>Make </a:t>
            </a:r>
            <a:r>
              <a:rPr lang="en-US" sz="2200" dirty="0"/>
              <a:t>copies of the Do Not Disturb sign and the Electronic Devices sign to post prior to testing (see Appendix D of the manual</a:t>
            </a:r>
            <a:r>
              <a:rPr lang="en-US" sz="2200" dirty="0" smtClean="0"/>
              <a:t>).</a:t>
            </a:r>
          </a:p>
          <a:p>
            <a:pPr>
              <a:lnSpc>
                <a:spcPct val="90000"/>
              </a:lnSpc>
              <a:spcBef>
                <a:spcPts val="300"/>
              </a:spcBef>
              <a:spcAft>
                <a:spcPts val="300"/>
              </a:spcAft>
              <a:buSzPct val="75000"/>
              <a:buFont typeface="Wingdings" panose="05000000000000000000" pitchFamily="2" charset="2"/>
              <a:buChar char="q"/>
            </a:pPr>
            <a:r>
              <a:rPr lang="en-US" sz="2200" dirty="0"/>
              <a:t>Assemble all materials for test administration</a:t>
            </a:r>
            <a:r>
              <a:rPr lang="en-US" sz="2200" dirty="0" smtClean="0"/>
              <a:t>.</a:t>
            </a:r>
          </a:p>
          <a:p>
            <a:pPr>
              <a:lnSpc>
                <a:spcPct val="90000"/>
              </a:lnSpc>
              <a:spcBef>
                <a:spcPts val="300"/>
              </a:spcBef>
              <a:spcAft>
                <a:spcPts val="300"/>
              </a:spcAft>
              <a:buSzPct val="75000"/>
              <a:buFont typeface="Wingdings" panose="05000000000000000000" pitchFamily="2" charset="2"/>
              <a:buChar char="q"/>
            </a:pPr>
            <a:r>
              <a:rPr lang="en-US" sz="2200" dirty="0"/>
              <a:t>Ensure that students and their parents/guardians understand policies regarding electronic devices, leaving campus during testing, the Testing Rules Acknowledgment, and discussing test content after testing.</a:t>
            </a:r>
          </a:p>
          <a:p>
            <a:pPr>
              <a:lnSpc>
                <a:spcPct val="90000"/>
              </a:lnSpc>
              <a:spcBef>
                <a:spcPts val="300"/>
              </a:spcBef>
              <a:spcAft>
                <a:spcPts val="300"/>
              </a:spcAft>
              <a:buSzPct val="75000"/>
              <a:buFont typeface="Wingdings" panose="05000000000000000000" pitchFamily="2" charset="2"/>
              <a:buChar char="q"/>
            </a:pPr>
            <a:r>
              <a:rPr lang="en-US" sz="2200" dirty="0"/>
              <a:t>If you are administrating test to students who require accommodations, discuss with your school assessment coordinator how accommodations will be provided</a:t>
            </a:r>
            <a:r>
              <a:rPr lang="en-US" sz="2200" dirty="0" smtClean="0"/>
              <a:t>.</a:t>
            </a:r>
          </a:p>
          <a:p>
            <a:pPr>
              <a:lnSpc>
                <a:spcPct val="90000"/>
              </a:lnSpc>
              <a:spcBef>
                <a:spcPts val="300"/>
              </a:spcBef>
              <a:spcAft>
                <a:spcPts val="300"/>
              </a:spcAft>
              <a:buSzPct val="75000"/>
              <a:buFont typeface="Wingdings" panose="05000000000000000000" pitchFamily="2" charset="2"/>
              <a:buChar char="q"/>
            </a:pPr>
            <a:r>
              <a:rPr lang="en-US" sz="2200" dirty="0"/>
              <a:t>Ensure you understand how to create, monitor, and close test sessions in the Test Administrator Interface in TDS.</a:t>
            </a:r>
          </a:p>
          <a:p>
            <a:pPr>
              <a:lnSpc>
                <a:spcPct val="90000"/>
              </a:lnSpc>
              <a:buSzPct val="75000"/>
              <a:buFont typeface="Wingdings" panose="05000000000000000000" pitchFamily="2" charset="2"/>
              <a:buChar char="q"/>
            </a:pPr>
            <a:endParaRPr lang="en-US" sz="2200" dirty="0"/>
          </a:p>
          <a:p>
            <a:pPr>
              <a:lnSpc>
                <a:spcPct val="90000"/>
              </a:lnSpc>
              <a:spcBef>
                <a:spcPts val="300"/>
              </a:spcBef>
              <a:spcAft>
                <a:spcPts val="300"/>
              </a:spcAft>
              <a:buSzPct val="75000"/>
              <a:buFont typeface="Wingdings" panose="05000000000000000000" pitchFamily="2" charset="2"/>
              <a:buChar char="q"/>
            </a:pPr>
            <a:endParaRPr lang="en-US" sz="2200" dirty="0" smtClean="0"/>
          </a:p>
          <a:p>
            <a:pPr>
              <a:lnSpc>
                <a:spcPct val="90000"/>
              </a:lnSpc>
              <a:spcBef>
                <a:spcPts val="300"/>
              </a:spcBef>
              <a:spcAft>
                <a:spcPts val="300"/>
              </a:spcAft>
              <a:buSzPct val="75000"/>
              <a:buFont typeface="Wingdings" panose="05000000000000000000" pitchFamily="2" charset="2"/>
              <a:buChar char="q"/>
            </a:pPr>
            <a:endParaRPr lang="en-US" sz="22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52</a:t>
            </a:fld>
            <a:endParaRPr lang="en-US" dirty="0"/>
          </a:p>
        </p:txBody>
      </p:sp>
    </p:spTree>
    <p:extLst>
      <p:ext uri="{BB962C8B-B14F-4D97-AF65-F5344CB8AC3E}">
        <p14:creationId xmlns:p14="http://schemas.microsoft.com/office/powerpoint/2010/main" val="33540805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Administrator</a:t>
            </a:r>
            <a:br>
              <a:rPr lang="en-US" dirty="0" smtClean="0"/>
            </a:br>
            <a:r>
              <a:rPr lang="en-US" dirty="0" smtClean="0"/>
              <a:t>Before Testing</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300" dirty="0"/>
              <a:t>Test administrators MUST be certified educators. If you are not a certified educator, you may not administer an FSA </a:t>
            </a:r>
            <a:r>
              <a:rPr lang="en-US" sz="2300" dirty="0" smtClean="0"/>
              <a:t>assessment.</a:t>
            </a:r>
            <a:endParaRPr lang="en-US" sz="2300" dirty="0"/>
          </a:p>
          <a:p>
            <a:pPr>
              <a:lnSpc>
                <a:spcPct val="80000"/>
              </a:lnSpc>
              <a:spcBef>
                <a:spcPts val="600"/>
              </a:spcBef>
              <a:spcAft>
                <a:spcPts val="600"/>
              </a:spcAft>
            </a:pPr>
            <a:r>
              <a:rPr lang="en-US" sz="2300" dirty="0" smtClean="0"/>
              <a:t>Read</a:t>
            </a:r>
            <a:r>
              <a:rPr lang="en-US" sz="2300" dirty="0"/>
              <a:t>, sign, and return a </a:t>
            </a:r>
            <a:r>
              <a:rPr lang="en-US" sz="2300" i="1" dirty="0"/>
              <a:t>Test Administration and Security Agreement</a:t>
            </a:r>
            <a:r>
              <a:rPr lang="en-US" sz="2300" dirty="0"/>
              <a:t>, which indicates that you:</a:t>
            </a:r>
          </a:p>
          <a:p>
            <a:pPr marL="679450">
              <a:lnSpc>
                <a:spcPct val="80000"/>
              </a:lnSpc>
              <a:spcBef>
                <a:spcPts val="600"/>
              </a:spcBef>
              <a:spcAft>
                <a:spcPts val="600"/>
              </a:spcAft>
              <a:buFont typeface="Calibri" panose="020F0502020204030204" pitchFamily="34" charset="0"/>
              <a:buChar char="–"/>
            </a:pPr>
            <a:r>
              <a:rPr lang="en-US" sz="2300" dirty="0"/>
              <a:t>Read the appropriate sections of the test administration manual.</a:t>
            </a:r>
          </a:p>
          <a:p>
            <a:pPr marL="679450">
              <a:lnSpc>
                <a:spcPct val="80000"/>
              </a:lnSpc>
              <a:spcBef>
                <a:spcPts val="600"/>
              </a:spcBef>
              <a:spcAft>
                <a:spcPts val="600"/>
              </a:spcAft>
              <a:buFont typeface="Calibri" panose="020F0502020204030204" pitchFamily="34" charset="0"/>
              <a:buChar char="–"/>
            </a:pPr>
            <a:r>
              <a:rPr lang="en-US" sz="2300" dirty="0"/>
              <a:t>Are familiar with test security statute and rule.</a:t>
            </a:r>
          </a:p>
          <a:p>
            <a:pPr marL="679450">
              <a:lnSpc>
                <a:spcPct val="80000"/>
              </a:lnSpc>
              <a:spcBef>
                <a:spcPts val="600"/>
              </a:spcBef>
              <a:spcAft>
                <a:spcPts val="600"/>
              </a:spcAft>
              <a:buFont typeface="Calibri" panose="020F0502020204030204" pitchFamily="34" charset="0"/>
              <a:buChar char="–"/>
            </a:pPr>
            <a:r>
              <a:rPr lang="en-US" sz="2300" dirty="0"/>
              <a:t>Have received adequate training.</a:t>
            </a:r>
          </a:p>
          <a:p>
            <a:pPr>
              <a:lnSpc>
                <a:spcPct val="80000"/>
              </a:lnSpc>
              <a:spcBef>
                <a:spcPts val="600"/>
              </a:spcBef>
              <a:spcAft>
                <a:spcPts val="600"/>
              </a:spcAft>
            </a:pPr>
            <a:r>
              <a:rPr lang="en-US" sz="2300" dirty="0" smtClean="0"/>
              <a:t>Read</a:t>
            </a:r>
            <a:r>
              <a:rPr lang="en-US" sz="2300" dirty="0"/>
              <a:t>, sign, and return a </a:t>
            </a:r>
            <a:r>
              <a:rPr lang="en-US" sz="2300" i="1" dirty="0"/>
              <a:t>Test Administrator Prohibited Activities </a:t>
            </a:r>
            <a:r>
              <a:rPr lang="en-US" sz="2300" i="1" dirty="0" smtClean="0"/>
              <a:t>Agreement</a:t>
            </a:r>
            <a:r>
              <a:rPr lang="en-US" sz="2300" dirty="0" smtClean="0"/>
              <a:t>.</a:t>
            </a:r>
          </a:p>
          <a:p>
            <a:pPr>
              <a:lnSpc>
                <a:spcPct val="80000"/>
              </a:lnSpc>
              <a:spcBef>
                <a:spcPts val="600"/>
              </a:spcBef>
              <a:spcAft>
                <a:spcPts val="600"/>
              </a:spcAft>
            </a:pPr>
            <a:r>
              <a:rPr lang="en-US" sz="2300" dirty="0" smtClean="0"/>
              <a:t>Failure to sign the agreements and comply with the policies and procedures as indicated may result in the invalidation of student tests and/or loss of teaching certification.</a:t>
            </a:r>
            <a:endParaRPr lang="en-US" sz="2300" dirty="0"/>
          </a:p>
          <a:p>
            <a:pPr>
              <a:lnSpc>
                <a:spcPct val="80000"/>
              </a:lnSpc>
              <a:spcBef>
                <a:spcPts val="600"/>
              </a:spcBef>
              <a:spcAft>
                <a:spcPts val="600"/>
              </a:spcAft>
            </a:pPr>
            <a:endParaRPr lang="en-US" sz="23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53</a:t>
            </a:fld>
            <a:endParaRPr lang="en-US" dirty="0"/>
          </a:p>
        </p:txBody>
      </p:sp>
    </p:spTree>
    <p:extLst>
      <p:ext uri="{BB962C8B-B14F-4D97-AF65-F5344CB8AC3E}">
        <p14:creationId xmlns:p14="http://schemas.microsoft.com/office/powerpoint/2010/main" val="3636998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Administrator</a:t>
            </a:r>
            <a:br>
              <a:rPr lang="en-US" dirty="0" smtClean="0"/>
            </a:br>
            <a:r>
              <a:rPr lang="en-US" dirty="0" smtClean="0"/>
              <a:t>Before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800" b="1" dirty="0" smtClean="0"/>
              <a:t>Conduct Training Test</a:t>
            </a:r>
          </a:p>
          <a:p>
            <a:pPr>
              <a:lnSpc>
                <a:spcPct val="80000"/>
              </a:lnSpc>
              <a:spcBef>
                <a:spcPts val="600"/>
              </a:spcBef>
              <a:spcAft>
                <a:spcPts val="600"/>
              </a:spcAft>
            </a:pPr>
            <a:r>
              <a:rPr lang="en-US" sz="2300" dirty="0" smtClean="0"/>
              <a:t>Prior to a CBT administration, conduct a training test session based on instructions from your school assessment coordinator.</a:t>
            </a:r>
          </a:p>
          <a:p>
            <a:pPr>
              <a:lnSpc>
                <a:spcPct val="80000"/>
              </a:lnSpc>
              <a:spcBef>
                <a:spcPts val="600"/>
              </a:spcBef>
              <a:spcAft>
                <a:spcPts val="600"/>
              </a:spcAft>
            </a:pPr>
            <a:r>
              <a:rPr lang="en-US" sz="2300" dirty="0" smtClean="0"/>
              <a:t>Training tests contain sample test items to prepare Grades 8–11 students for the FSA ELA Writing Component Test and help familiarize you and your students with the CBT tools, as well as the process for responding to items on the computers.</a:t>
            </a:r>
          </a:p>
          <a:p>
            <a:pPr>
              <a:lnSpc>
                <a:spcPct val="80000"/>
              </a:lnSpc>
              <a:spcBef>
                <a:spcPts val="600"/>
              </a:spcBef>
              <a:spcAft>
                <a:spcPts val="600"/>
              </a:spcAft>
            </a:pPr>
            <a:r>
              <a:rPr lang="en-US" sz="2300" dirty="0" smtClean="0"/>
              <a:t>Students should practice on the type of computer or device they will use for testing (e.g., PC, tablet, laptop).</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5" name="Slide Number Placeholder 4"/>
          <p:cNvSpPr>
            <a:spLocks noGrp="1"/>
          </p:cNvSpPr>
          <p:nvPr>
            <p:ph type="sldNum" sz="quarter" idx="12"/>
          </p:nvPr>
        </p:nvSpPr>
        <p:spPr/>
        <p:txBody>
          <a:bodyPr/>
          <a:lstStyle/>
          <a:p>
            <a:fld id="{60F88D64-766A-45C3-93FE-3E1D3068B07A}" type="slidenum">
              <a:rPr lang="en-US" smtClean="0"/>
              <a:t>54</a:t>
            </a:fld>
            <a:endParaRPr lang="en-US" dirty="0"/>
          </a:p>
        </p:txBody>
      </p:sp>
    </p:spTree>
    <p:extLst>
      <p:ext uri="{BB962C8B-B14F-4D97-AF65-F5344CB8AC3E}">
        <p14:creationId xmlns:p14="http://schemas.microsoft.com/office/powerpoint/2010/main" val="40768291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Administrator</a:t>
            </a:r>
            <a:br>
              <a:rPr lang="en-US" dirty="0" smtClean="0"/>
            </a:br>
            <a:r>
              <a:rPr lang="en-US" dirty="0" smtClean="0"/>
              <a:t>Before Testing</a:t>
            </a:r>
            <a:endParaRPr lang="en-US" dirty="0"/>
          </a:p>
        </p:txBody>
      </p:sp>
      <p:sp>
        <p:nvSpPr>
          <p:cNvPr id="3" name="Content Placeholder 2"/>
          <p:cNvSpPr>
            <a:spLocks noGrp="1"/>
          </p:cNvSpPr>
          <p:nvPr>
            <p:ph idx="1"/>
          </p:nvPr>
        </p:nvSpPr>
        <p:spPr/>
        <p:txBody>
          <a:bodyPr>
            <a:normAutofit/>
          </a:bodyPr>
          <a:lstStyle/>
          <a:p>
            <a:pPr marL="0" indent="0">
              <a:lnSpc>
                <a:spcPct val="80000"/>
              </a:lnSpc>
              <a:spcBef>
                <a:spcPts val="600"/>
              </a:spcBef>
              <a:spcAft>
                <a:spcPts val="600"/>
              </a:spcAft>
              <a:buNone/>
            </a:pPr>
            <a:r>
              <a:rPr lang="en-US" sz="2800" b="1" dirty="0"/>
              <a:t>Conduct Training </a:t>
            </a:r>
            <a:r>
              <a:rPr lang="en-US" sz="2800" b="1" dirty="0" smtClean="0"/>
              <a:t>Test (cont.)</a:t>
            </a:r>
          </a:p>
          <a:p>
            <a:pPr>
              <a:lnSpc>
                <a:spcPct val="80000"/>
              </a:lnSpc>
              <a:spcBef>
                <a:spcPts val="600"/>
              </a:spcBef>
              <a:spcAft>
                <a:spcPts val="600"/>
              </a:spcAft>
            </a:pPr>
            <a:r>
              <a:rPr lang="en-US" sz="2300" dirty="0"/>
              <a:t>Students who will test using accommodated computer-based forms (</a:t>
            </a:r>
            <a:r>
              <a:rPr lang="en-US" sz="2300" dirty="0" smtClean="0"/>
              <a:t>text-to-speech</a:t>
            </a:r>
            <a:r>
              <a:rPr lang="en-US" sz="2300" dirty="0"/>
              <a:t>, masking) must practice using an accommodated training test administered through the TA Training Site.</a:t>
            </a:r>
          </a:p>
          <a:p>
            <a:pPr>
              <a:lnSpc>
                <a:spcPct val="80000"/>
              </a:lnSpc>
              <a:spcBef>
                <a:spcPts val="600"/>
              </a:spcBef>
              <a:spcAft>
                <a:spcPts val="600"/>
              </a:spcAft>
            </a:pPr>
            <a:r>
              <a:rPr lang="en-US" sz="2300" dirty="0" smtClean="0"/>
              <a:t>All </a:t>
            </a:r>
            <a:r>
              <a:rPr lang="en-US" sz="2300" dirty="0"/>
              <a:t>students who will participate in this administration and have not previously participated in a training test for FSA ELA Writing (i.e., prior to the Winter 2014–2015 FSA ELA Writing Field Test administration) MUST participate in a training test conducted at their school.</a:t>
            </a:r>
          </a:p>
          <a:p>
            <a:pPr>
              <a:lnSpc>
                <a:spcPct val="80000"/>
              </a:lnSpc>
              <a:spcBef>
                <a:spcPts val="600"/>
              </a:spcBef>
              <a:spcAft>
                <a:spcPts val="600"/>
              </a:spcAft>
            </a:pPr>
            <a:r>
              <a:rPr lang="en-US" sz="2300" dirty="0"/>
              <a:t>Students should be encouraged to access the training test on the portal and practice on their own.</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5" name="Slide Number Placeholder 4"/>
          <p:cNvSpPr>
            <a:spLocks noGrp="1"/>
          </p:cNvSpPr>
          <p:nvPr>
            <p:ph type="sldNum" sz="quarter" idx="12"/>
          </p:nvPr>
        </p:nvSpPr>
        <p:spPr/>
        <p:txBody>
          <a:bodyPr/>
          <a:lstStyle/>
          <a:p>
            <a:fld id="{60F88D64-766A-45C3-93FE-3E1D3068B07A}" type="slidenum">
              <a:rPr lang="en-US" smtClean="0"/>
              <a:t>55</a:t>
            </a:fld>
            <a:endParaRPr lang="en-US" dirty="0"/>
          </a:p>
        </p:txBody>
      </p:sp>
    </p:spTree>
    <p:extLst>
      <p:ext uri="{BB962C8B-B14F-4D97-AF65-F5344CB8AC3E}">
        <p14:creationId xmlns:p14="http://schemas.microsoft.com/office/powerpoint/2010/main" val="547273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400" b="1" dirty="0" smtClean="0"/>
              <a:t>Prepare the Room for Testing</a:t>
            </a:r>
          </a:p>
          <a:p>
            <a:pPr>
              <a:lnSpc>
                <a:spcPct val="80000"/>
              </a:lnSpc>
              <a:spcBef>
                <a:spcPts val="300"/>
              </a:spcBef>
              <a:spcAft>
                <a:spcPts val="300"/>
              </a:spcAft>
            </a:pPr>
            <a:r>
              <a:rPr lang="en-US" sz="2000" dirty="0" smtClean="0"/>
              <a:t>Tests should be administered in a room that has comfortable seating and good lighting. Make sure that the room is adequately ventilated and free of distractions.</a:t>
            </a:r>
          </a:p>
          <a:p>
            <a:pPr>
              <a:lnSpc>
                <a:spcPct val="80000"/>
              </a:lnSpc>
              <a:spcBef>
                <a:spcPts val="300"/>
              </a:spcBef>
              <a:spcAft>
                <a:spcPts val="300"/>
              </a:spcAft>
            </a:pPr>
            <a:r>
              <a:rPr lang="en-US" sz="2000" dirty="0" smtClean="0"/>
              <a:t>Remove or cover all visual aids in the room, including word lists, spelling lists, word definitions, punctuation charts, transitional devices, organizational patterns, etc. Students may not have access to any unauthorized aids. Discuss any concerns with your school assessment coordinator.</a:t>
            </a:r>
          </a:p>
          <a:p>
            <a:pPr>
              <a:lnSpc>
                <a:spcPct val="80000"/>
              </a:lnSpc>
              <a:spcBef>
                <a:spcPts val="300"/>
              </a:spcBef>
              <a:spcAft>
                <a:spcPts val="300"/>
              </a:spcAft>
            </a:pPr>
            <a:r>
              <a:rPr lang="en-US" sz="2000" dirty="0"/>
              <a:t>Sufficient workspace should be provided for students to use their test and answer books, planning sheets, and/or Writing Passage Booklets. Students must not be able to easily view other students’ test and answer books, passage booklets, computer or device screens, or planning sheets</a:t>
            </a:r>
            <a:r>
              <a:rPr lang="en-US" sz="2000" dirty="0" smtClean="0"/>
              <a:t>.</a:t>
            </a:r>
          </a:p>
          <a:p>
            <a:pPr>
              <a:spcBef>
                <a:spcPts val="300"/>
              </a:spcBef>
              <a:spcAft>
                <a:spcPts val="300"/>
              </a:spcAft>
            </a:pPr>
            <a:r>
              <a:rPr lang="en-US" sz="2000" dirty="0"/>
              <a:t>If administering a computer-based test, check the configuration of your testing room during the training test to make sure you will be able to provide a secure environment during testing.</a:t>
            </a:r>
          </a:p>
          <a:p>
            <a:pPr>
              <a:lnSpc>
                <a:spcPct val="80000"/>
              </a:lnSpc>
              <a:spcBef>
                <a:spcPts val="300"/>
              </a:spcBef>
              <a:spcAft>
                <a:spcPts val="300"/>
              </a:spcAft>
            </a:pPr>
            <a:endParaRPr lang="en-US" sz="2000" dirty="0"/>
          </a:p>
          <a:p>
            <a:pPr>
              <a:lnSpc>
                <a:spcPct val="80000"/>
              </a:lnSpc>
              <a:spcBef>
                <a:spcPts val="600"/>
              </a:spcBef>
              <a:spcAft>
                <a:spcPts val="600"/>
              </a:spcAft>
            </a:pPr>
            <a:endParaRPr lang="en-US" sz="2300" dirty="0" smtClean="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56</a:t>
            </a:fld>
            <a:endParaRPr lang="en-US" dirty="0"/>
          </a:p>
        </p:txBody>
      </p:sp>
    </p:spTree>
    <p:extLst>
      <p:ext uri="{BB962C8B-B14F-4D97-AF65-F5344CB8AC3E}">
        <p14:creationId xmlns:p14="http://schemas.microsoft.com/office/powerpoint/2010/main" val="4419492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Administrator</a:t>
            </a:r>
            <a:br>
              <a:rPr lang="en-US" dirty="0" smtClean="0"/>
            </a:br>
            <a:r>
              <a:rPr lang="en-US" dirty="0" smtClean="0"/>
              <a:t>Before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400" b="1" dirty="0"/>
              <a:t>Prepare the Room for Testing (cont.)</a:t>
            </a:r>
          </a:p>
          <a:p>
            <a:pPr>
              <a:lnSpc>
                <a:spcPct val="80000"/>
              </a:lnSpc>
              <a:spcBef>
                <a:spcPts val="300"/>
              </a:spcBef>
              <a:spcAft>
                <a:spcPts val="300"/>
              </a:spcAft>
            </a:pPr>
            <a:r>
              <a:rPr lang="en-US" sz="2000" dirty="0" smtClean="0"/>
              <a:t>Make </a:t>
            </a:r>
            <a:r>
              <a:rPr lang="en-US" sz="2000" dirty="0"/>
              <a:t>adjustments prior to testing. If necessary, use visual blocks (e.g., file folders taped to the sides of computer </a:t>
            </a:r>
            <a:r>
              <a:rPr lang="en-US" sz="2000" dirty="0" smtClean="0"/>
              <a:t>screens).</a:t>
            </a:r>
            <a:endParaRPr lang="en-US" sz="2000" dirty="0"/>
          </a:p>
          <a:p>
            <a:pPr>
              <a:lnSpc>
                <a:spcPct val="80000"/>
              </a:lnSpc>
              <a:spcBef>
                <a:spcPts val="300"/>
              </a:spcBef>
              <a:spcAft>
                <a:spcPts val="300"/>
              </a:spcAft>
            </a:pPr>
            <a:r>
              <a:rPr lang="en-US" sz="2000" dirty="0"/>
              <a:t>If you are administering a computer-based test, when you arrive on the day of testing, open each student workstation or device in the testing room to the student login screen on the secure browser as indicated in the script. Ensure that you have a way to contact the technology coordinator or school assessment coordinator without leaving the room unattended</a:t>
            </a:r>
            <a:r>
              <a:rPr lang="en-US" sz="2000" dirty="0" smtClean="0"/>
              <a:t>.</a:t>
            </a:r>
          </a:p>
          <a:p>
            <a:pPr>
              <a:spcBef>
                <a:spcPts val="300"/>
              </a:spcBef>
              <a:spcAft>
                <a:spcPts val="300"/>
              </a:spcAft>
            </a:pPr>
            <a:r>
              <a:rPr lang="en-US" sz="2000" dirty="0"/>
              <a:t>Outside each door to the testing room, post a sign that reads TESTING—Please Do Not Disturb. A sign is provided in Appendix D of the manual. For paper-based test administrations, display district and school names and the test group code. For all test sessions, display starting and stopping times for students.</a:t>
            </a:r>
          </a:p>
          <a:p>
            <a:pPr>
              <a:lnSpc>
                <a:spcPct val="80000"/>
              </a:lnSpc>
              <a:spcBef>
                <a:spcPts val="600"/>
              </a:spcBef>
              <a:spcAft>
                <a:spcPts val="600"/>
              </a:spcAft>
            </a:pPr>
            <a:endParaRPr lang="en-US" sz="2200" dirty="0"/>
          </a:p>
          <a:p>
            <a:pPr>
              <a:lnSpc>
                <a:spcPct val="80000"/>
              </a:lnSpc>
            </a:pPr>
            <a:endParaRPr lang="en-US" sz="23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57</a:t>
            </a:fld>
            <a:endParaRPr lang="en-US" dirty="0"/>
          </a:p>
        </p:txBody>
      </p:sp>
    </p:spTree>
    <p:extLst>
      <p:ext uri="{BB962C8B-B14F-4D97-AF65-F5344CB8AC3E}">
        <p14:creationId xmlns:p14="http://schemas.microsoft.com/office/powerpoint/2010/main" val="16189546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300" b="1" dirty="0" smtClean="0"/>
              <a:t>Required Administration Information</a:t>
            </a:r>
          </a:p>
          <a:p>
            <a:pPr marL="0" indent="0">
              <a:lnSpc>
                <a:spcPct val="80000"/>
              </a:lnSpc>
              <a:spcBef>
                <a:spcPts val="600"/>
              </a:spcBef>
              <a:spcAft>
                <a:spcPts val="600"/>
              </a:spcAft>
              <a:buNone/>
            </a:pPr>
            <a:r>
              <a:rPr lang="en-US" sz="1800" dirty="0" smtClean="0"/>
              <a:t>You are required to maintain the following information, as directed by your school assessment coordinator:</a:t>
            </a:r>
          </a:p>
          <a:p>
            <a:pPr marL="679450">
              <a:lnSpc>
                <a:spcPct val="80000"/>
              </a:lnSpc>
              <a:spcBef>
                <a:spcPts val="300"/>
              </a:spcBef>
              <a:spcAft>
                <a:spcPts val="300"/>
              </a:spcAft>
            </a:pPr>
            <a:r>
              <a:rPr lang="en-US" sz="1800" dirty="0" smtClean="0"/>
              <a:t>Students assigned to your room—provide Student Names and Student ID Numbers</a:t>
            </a:r>
          </a:p>
          <a:p>
            <a:pPr marL="679450">
              <a:lnSpc>
                <a:spcPct val="80000"/>
              </a:lnSpc>
              <a:spcBef>
                <a:spcPts val="300"/>
              </a:spcBef>
              <a:spcAft>
                <a:spcPts val="300"/>
              </a:spcAft>
            </a:pPr>
            <a:r>
              <a:rPr lang="en-US" sz="1800" dirty="0" smtClean="0"/>
              <a:t>Attendance information—P=Present, A=Absent, W=Withdrawn, and P/I=Present by Invalidated</a:t>
            </a:r>
          </a:p>
          <a:p>
            <a:pPr marL="679450">
              <a:lnSpc>
                <a:spcPct val="80000"/>
              </a:lnSpc>
              <a:spcBef>
                <a:spcPts val="300"/>
              </a:spcBef>
              <a:spcAft>
                <a:spcPts val="300"/>
              </a:spcAft>
            </a:pPr>
            <a:r>
              <a:rPr lang="en-US" sz="1800" dirty="0" smtClean="0"/>
              <a:t>Grade level</a:t>
            </a:r>
          </a:p>
          <a:p>
            <a:pPr marL="679450">
              <a:lnSpc>
                <a:spcPct val="80000"/>
              </a:lnSpc>
              <a:spcBef>
                <a:spcPts val="300"/>
              </a:spcBef>
              <a:spcAft>
                <a:spcPts val="300"/>
              </a:spcAft>
            </a:pPr>
            <a:r>
              <a:rPr lang="en-US" sz="1800" dirty="0" smtClean="0"/>
              <a:t>Test group code (PBT) or Session ID (CBT, generated in TDS when you create a test session)</a:t>
            </a:r>
          </a:p>
          <a:p>
            <a:pPr marL="679450">
              <a:lnSpc>
                <a:spcPct val="80000"/>
              </a:lnSpc>
              <a:spcBef>
                <a:spcPts val="300"/>
              </a:spcBef>
              <a:spcAft>
                <a:spcPts val="300"/>
              </a:spcAft>
            </a:pPr>
            <a:r>
              <a:rPr lang="en-US" sz="1800" dirty="0" smtClean="0"/>
              <a:t>Accommodations provided to students</a:t>
            </a:r>
          </a:p>
          <a:p>
            <a:pPr marL="679450">
              <a:lnSpc>
                <a:spcPct val="80000"/>
              </a:lnSpc>
              <a:spcBef>
                <a:spcPts val="300"/>
              </a:spcBef>
              <a:spcAft>
                <a:spcPts val="300"/>
              </a:spcAft>
            </a:pPr>
            <a:r>
              <a:rPr lang="en-US" sz="1800" dirty="0" smtClean="0"/>
              <a:t>Accommodations used by students</a:t>
            </a:r>
          </a:p>
          <a:p>
            <a:pPr marL="679450">
              <a:lnSpc>
                <a:spcPct val="80000"/>
              </a:lnSpc>
              <a:spcBef>
                <a:spcPts val="300"/>
              </a:spcBef>
              <a:spcAft>
                <a:spcPts val="300"/>
              </a:spcAft>
            </a:pPr>
            <a:r>
              <a:rPr lang="en-US" sz="1800" dirty="0" smtClean="0"/>
              <a:t>Signatures of test administrator and school assessment coordinator</a:t>
            </a:r>
            <a:endParaRPr lang="en-US" sz="1800" dirty="0"/>
          </a:p>
          <a:p>
            <a:pPr marL="0" indent="0">
              <a:lnSpc>
                <a:spcPct val="80000"/>
              </a:lnSpc>
              <a:spcBef>
                <a:spcPts val="600"/>
              </a:spcBef>
              <a:spcAft>
                <a:spcPts val="600"/>
              </a:spcAft>
              <a:buNone/>
            </a:pPr>
            <a:r>
              <a:rPr lang="en-US" sz="1800" dirty="0" smtClean="0"/>
              <a:t>Record this information according to your school assessment coordinator’s instructions. Copy and file all required administration information for future reference. Return the originals to your school assessment coordinator.</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58</a:t>
            </a:fld>
            <a:endParaRPr lang="en-US" dirty="0"/>
          </a:p>
        </p:txBody>
      </p:sp>
    </p:spTree>
    <p:extLst>
      <p:ext uri="{BB962C8B-B14F-4D97-AF65-F5344CB8AC3E}">
        <p14:creationId xmlns:p14="http://schemas.microsoft.com/office/powerpoint/2010/main" val="41357875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a:t>
            </a:r>
          </a:p>
        </p:txBody>
      </p:sp>
      <p:sp>
        <p:nvSpPr>
          <p:cNvPr id="3" name="Content Placeholder 2"/>
          <p:cNvSpPr>
            <a:spLocks noGrp="1"/>
          </p:cNvSpPr>
          <p:nvPr>
            <p:ph idx="1"/>
          </p:nvPr>
        </p:nvSpPr>
        <p:spPr>
          <a:xfrm>
            <a:off x="228600" y="1752600"/>
            <a:ext cx="8737092" cy="4343399"/>
          </a:xfrm>
        </p:spPr>
        <p:txBody>
          <a:bodyPr>
            <a:noAutofit/>
          </a:bodyPr>
          <a:lstStyle/>
          <a:p>
            <a:pPr marL="0" indent="0">
              <a:lnSpc>
                <a:spcPct val="80000"/>
              </a:lnSpc>
              <a:spcBef>
                <a:spcPts val="600"/>
              </a:spcBef>
              <a:spcAft>
                <a:spcPts val="600"/>
              </a:spcAft>
              <a:buNone/>
            </a:pPr>
            <a:r>
              <a:rPr lang="en-US" sz="2600" b="1" dirty="0" smtClean="0"/>
              <a:t>Seating Charts</a:t>
            </a:r>
          </a:p>
          <a:p>
            <a:pPr marL="0" indent="0">
              <a:lnSpc>
                <a:spcPct val="80000"/>
              </a:lnSpc>
              <a:spcBef>
                <a:spcPts val="600"/>
              </a:spcBef>
              <a:spcAft>
                <a:spcPts val="600"/>
              </a:spcAft>
              <a:buNone/>
            </a:pPr>
            <a:r>
              <a:rPr lang="en-US" sz="2000" dirty="0" smtClean="0"/>
              <a:t>You are required to maintain an accurate seating chart for your testing room. The chart should record the following:</a:t>
            </a:r>
          </a:p>
          <a:p>
            <a:pPr marL="679450">
              <a:lnSpc>
                <a:spcPct val="80000"/>
              </a:lnSpc>
              <a:spcBef>
                <a:spcPts val="300"/>
              </a:spcBef>
              <a:spcAft>
                <a:spcPts val="300"/>
              </a:spcAft>
            </a:pPr>
            <a:r>
              <a:rPr lang="en-US" sz="2000" dirty="0" smtClean="0"/>
              <a:t>Room name/number</a:t>
            </a:r>
          </a:p>
          <a:p>
            <a:pPr marL="679450">
              <a:lnSpc>
                <a:spcPct val="80000"/>
              </a:lnSpc>
              <a:spcBef>
                <a:spcPts val="300"/>
              </a:spcBef>
              <a:spcAft>
                <a:spcPts val="300"/>
              </a:spcAft>
            </a:pPr>
            <a:r>
              <a:rPr lang="en-US" sz="2000" dirty="0" smtClean="0"/>
              <a:t>Subject</a:t>
            </a:r>
          </a:p>
          <a:p>
            <a:pPr marL="679450">
              <a:lnSpc>
                <a:spcPct val="80000"/>
              </a:lnSpc>
              <a:spcBef>
                <a:spcPts val="300"/>
              </a:spcBef>
              <a:spcAft>
                <a:spcPts val="300"/>
              </a:spcAft>
            </a:pPr>
            <a:r>
              <a:rPr lang="en-US" sz="2000" dirty="0" smtClean="0"/>
              <a:t>Student names and their locations in the room during testing</a:t>
            </a:r>
          </a:p>
          <a:p>
            <a:pPr marL="679450">
              <a:lnSpc>
                <a:spcPct val="80000"/>
              </a:lnSpc>
              <a:spcBef>
                <a:spcPts val="300"/>
              </a:spcBef>
              <a:spcAft>
                <a:spcPts val="300"/>
              </a:spcAft>
            </a:pPr>
            <a:r>
              <a:rPr lang="en-US" sz="2000" dirty="0" smtClean="0"/>
              <a:t>Direction each student is facing</a:t>
            </a:r>
          </a:p>
          <a:p>
            <a:pPr marL="679450">
              <a:lnSpc>
                <a:spcPct val="80000"/>
              </a:lnSpc>
              <a:spcBef>
                <a:spcPts val="300"/>
              </a:spcBef>
              <a:spcAft>
                <a:spcPts val="300"/>
              </a:spcAft>
            </a:pPr>
            <a:r>
              <a:rPr lang="en-US" sz="2000" dirty="0" smtClean="0"/>
              <a:t>Date</a:t>
            </a:r>
          </a:p>
          <a:p>
            <a:pPr marL="679450">
              <a:lnSpc>
                <a:spcPct val="80000"/>
              </a:lnSpc>
              <a:spcBef>
                <a:spcPts val="300"/>
              </a:spcBef>
              <a:spcAft>
                <a:spcPts val="300"/>
              </a:spcAft>
            </a:pPr>
            <a:r>
              <a:rPr lang="en-US" sz="2000" dirty="0" smtClean="0"/>
              <a:t>Starting and stopping times</a:t>
            </a:r>
          </a:p>
          <a:p>
            <a:pPr marL="679450">
              <a:lnSpc>
                <a:spcPct val="80000"/>
              </a:lnSpc>
              <a:spcBef>
                <a:spcPts val="300"/>
              </a:spcBef>
              <a:spcAft>
                <a:spcPts val="300"/>
              </a:spcAft>
            </a:pPr>
            <a:r>
              <a:rPr lang="en-US" sz="2000" dirty="0" smtClean="0"/>
              <a:t>Your name</a:t>
            </a:r>
          </a:p>
          <a:p>
            <a:pPr marL="679450">
              <a:lnSpc>
                <a:spcPct val="80000"/>
              </a:lnSpc>
              <a:spcBef>
                <a:spcPts val="300"/>
              </a:spcBef>
              <a:spcAft>
                <a:spcPts val="300"/>
              </a:spcAft>
            </a:pPr>
            <a:r>
              <a:rPr lang="en-US" sz="2000" dirty="0" smtClean="0"/>
              <a:t>Names of proctors (if applicable)</a:t>
            </a:r>
          </a:p>
          <a:p>
            <a:pPr marL="679450">
              <a:lnSpc>
                <a:spcPct val="80000"/>
              </a:lnSpc>
              <a:spcBef>
                <a:spcPts val="300"/>
              </a:spcBef>
              <a:spcAft>
                <a:spcPts val="300"/>
              </a:spcAft>
            </a:pPr>
            <a:r>
              <a:rPr lang="en-US" sz="2000" dirty="0" smtClean="0"/>
              <a:t>Test group code (PBT) or Session ID (generated in TDS when you create a test session for CBT)</a:t>
            </a:r>
          </a:p>
          <a:p>
            <a:pPr marL="679450">
              <a:lnSpc>
                <a:spcPct val="80000"/>
              </a:lnSpc>
              <a:spcBef>
                <a:spcPts val="300"/>
              </a:spcBef>
              <a:spcAft>
                <a:spcPts val="300"/>
              </a:spcAft>
            </a:pPr>
            <a:r>
              <a:rPr lang="en-US" sz="2000" dirty="0" smtClean="0"/>
              <a:t>Laptop/mobile device assignments (if applicable)</a:t>
            </a:r>
            <a:endParaRPr lang="en-US" sz="20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59</a:t>
            </a:fld>
            <a:endParaRPr lang="en-US" dirty="0"/>
          </a:p>
        </p:txBody>
      </p:sp>
    </p:spTree>
    <p:extLst>
      <p:ext uri="{BB962C8B-B14F-4D97-AF65-F5344CB8AC3E}">
        <p14:creationId xmlns:p14="http://schemas.microsoft.com/office/powerpoint/2010/main" val="20102825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600" b="1" dirty="0" smtClean="0"/>
              <a:t>Seating Charts (cont.)</a:t>
            </a:r>
          </a:p>
          <a:p>
            <a:pPr>
              <a:lnSpc>
                <a:spcPct val="80000"/>
              </a:lnSpc>
              <a:spcBef>
                <a:spcPts val="600"/>
              </a:spcBef>
              <a:spcAft>
                <a:spcPts val="600"/>
              </a:spcAft>
            </a:pPr>
            <a:r>
              <a:rPr lang="en-US" sz="2200" dirty="0" smtClean="0"/>
              <a:t>All seating charts must indicate the front and back of the room.</a:t>
            </a:r>
          </a:p>
          <a:p>
            <a:pPr>
              <a:lnSpc>
                <a:spcPct val="80000"/>
              </a:lnSpc>
              <a:spcBef>
                <a:spcPts val="600"/>
              </a:spcBef>
              <a:spcAft>
                <a:spcPts val="600"/>
              </a:spcAft>
            </a:pPr>
            <a:r>
              <a:rPr lang="en-US" sz="2200" dirty="0" smtClean="0"/>
              <a:t>If students using extra time are moved to a new location or the seating configuration changes during testing, a new seating chart must be created.</a:t>
            </a:r>
          </a:p>
          <a:p>
            <a:pPr>
              <a:lnSpc>
                <a:spcPct val="80000"/>
              </a:lnSpc>
              <a:spcBef>
                <a:spcPts val="600"/>
              </a:spcBef>
              <a:spcAft>
                <a:spcPts val="600"/>
              </a:spcAft>
            </a:pPr>
            <a:r>
              <a:rPr lang="en-US" sz="2200" dirty="0" smtClean="0"/>
              <a:t>Seating charts must be returned to your school assessment coordinator after testing.</a:t>
            </a:r>
          </a:p>
          <a:p>
            <a:pPr>
              <a:lnSpc>
                <a:spcPct val="80000"/>
              </a:lnSpc>
              <a:spcBef>
                <a:spcPts val="600"/>
              </a:spcBef>
              <a:spcAft>
                <a:spcPts val="600"/>
              </a:spcAft>
            </a:pPr>
            <a:r>
              <a:rPr lang="en-US" sz="2200" dirty="0" smtClean="0"/>
              <a:t>If you are conducting computer-based testing on laptops or other mobile devices, identify and record the device on which each student is testing.</a:t>
            </a:r>
            <a:endParaRPr lang="en-US" sz="22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60</a:t>
            </a:fld>
            <a:endParaRPr lang="en-US" dirty="0"/>
          </a:p>
        </p:txBody>
      </p:sp>
    </p:spTree>
    <p:extLst>
      <p:ext uri="{BB962C8B-B14F-4D97-AF65-F5344CB8AC3E}">
        <p14:creationId xmlns:p14="http://schemas.microsoft.com/office/powerpoint/2010/main" val="13849707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a:t>
            </a:r>
          </a:p>
        </p:txBody>
      </p:sp>
      <p:sp>
        <p:nvSpPr>
          <p:cNvPr id="3" name="Content Placeholder 2"/>
          <p:cNvSpPr>
            <a:spLocks noGrp="1"/>
          </p:cNvSpPr>
          <p:nvPr>
            <p:ph idx="1"/>
          </p:nvPr>
        </p:nvSpPr>
        <p:spPr>
          <a:xfrm>
            <a:off x="4191000" y="2286000"/>
            <a:ext cx="3581400" cy="3892616"/>
          </a:xfrm>
        </p:spPr>
        <p:txBody>
          <a:bodyPr>
            <a:noAutofit/>
          </a:bodyPr>
          <a:lstStyle/>
          <a:p>
            <a:pPr marL="682625" indent="-346075">
              <a:spcBef>
                <a:spcPts val="300"/>
              </a:spcBef>
              <a:spcAft>
                <a:spcPts val="300"/>
              </a:spcAft>
            </a:pPr>
            <a:r>
              <a:rPr lang="en-US" sz="2000" dirty="0"/>
              <a:t>Writing Planning Sheets</a:t>
            </a:r>
          </a:p>
          <a:p>
            <a:pPr marL="682625" indent="-346075">
              <a:spcBef>
                <a:spcPts val="300"/>
              </a:spcBef>
              <a:spcAft>
                <a:spcPts val="300"/>
              </a:spcAft>
            </a:pPr>
            <a:r>
              <a:rPr lang="en-US" sz="2000" dirty="0" smtClean="0"/>
              <a:t>Test </a:t>
            </a:r>
            <a:r>
              <a:rPr lang="en-US" sz="2000" dirty="0"/>
              <a:t>and Answer Books</a:t>
            </a:r>
          </a:p>
          <a:p>
            <a:pPr marL="682625" indent="-346075">
              <a:spcBef>
                <a:spcPts val="300"/>
              </a:spcBef>
              <a:spcAft>
                <a:spcPts val="300"/>
              </a:spcAft>
            </a:pPr>
            <a:r>
              <a:rPr lang="en-US" sz="2000" dirty="0"/>
              <a:t>Writing Passage Booklets</a:t>
            </a:r>
          </a:p>
          <a:p>
            <a:pPr marL="682625" indent="-346075">
              <a:spcBef>
                <a:spcPts val="300"/>
              </a:spcBef>
              <a:spcAft>
                <a:spcPts val="300"/>
              </a:spcAft>
            </a:pPr>
            <a:r>
              <a:rPr lang="en-US" sz="2000" dirty="0"/>
              <a:t>Special documents</a:t>
            </a:r>
          </a:p>
          <a:p>
            <a:pPr marL="682625" indent="-346075">
              <a:spcBef>
                <a:spcPts val="300"/>
              </a:spcBef>
              <a:spcAft>
                <a:spcPts val="300"/>
              </a:spcAft>
            </a:pPr>
            <a:r>
              <a:rPr lang="en-US" sz="2000" dirty="0" smtClean="0"/>
              <a:t>For CBT:</a:t>
            </a:r>
          </a:p>
          <a:p>
            <a:pPr marL="1030288" indent="-346075">
              <a:spcBef>
                <a:spcPts val="0"/>
              </a:spcBef>
              <a:spcAft>
                <a:spcPts val="0"/>
              </a:spcAft>
              <a:buFont typeface="Calibri" panose="020F0502020204030204" pitchFamily="34" charset="0"/>
              <a:buChar char="–"/>
            </a:pPr>
            <a:r>
              <a:rPr lang="en-US" sz="2000" dirty="0" smtClean="0"/>
              <a:t>pencils or pens</a:t>
            </a:r>
          </a:p>
          <a:p>
            <a:pPr marL="1030288" indent="-346075">
              <a:spcBef>
                <a:spcPts val="0"/>
              </a:spcBef>
              <a:spcAft>
                <a:spcPts val="0"/>
              </a:spcAft>
              <a:buFont typeface="Calibri" panose="020F0502020204030204" pitchFamily="34" charset="0"/>
              <a:buChar char="–"/>
            </a:pPr>
            <a:r>
              <a:rPr lang="en-US" sz="2000" dirty="0"/>
              <a:t>computer or mobile device</a:t>
            </a:r>
          </a:p>
          <a:p>
            <a:pPr marL="1030288" indent="-346075">
              <a:spcBef>
                <a:spcPts val="0"/>
              </a:spcBef>
              <a:spcAft>
                <a:spcPts val="0"/>
              </a:spcAft>
              <a:buFont typeface="Calibri" panose="020F0502020204030204" pitchFamily="34" charset="0"/>
              <a:buChar char="–"/>
            </a:pPr>
            <a:r>
              <a:rPr lang="en-US" sz="2000" i="1" dirty="0"/>
              <a:t>Test Administrator User </a:t>
            </a:r>
            <a:r>
              <a:rPr lang="en-US" sz="2000" i="1" dirty="0" smtClean="0"/>
              <a:t>Guide</a:t>
            </a:r>
          </a:p>
          <a:p>
            <a:pPr marL="1030288" indent="-346075">
              <a:spcBef>
                <a:spcPts val="0"/>
              </a:spcBef>
              <a:spcAft>
                <a:spcPts val="0"/>
              </a:spcAft>
              <a:buFont typeface="Calibri" panose="020F0502020204030204" pitchFamily="34" charset="0"/>
              <a:buChar char="–"/>
            </a:pPr>
            <a:r>
              <a:rPr lang="en-US" sz="2000" dirty="0" smtClean="0"/>
              <a:t>test tickets</a:t>
            </a:r>
            <a:endParaRPr lang="en-US" sz="2000" dirty="0"/>
          </a:p>
          <a:p>
            <a:pPr marL="682625" indent="-346075">
              <a:spcBef>
                <a:spcPts val="300"/>
              </a:spcBef>
              <a:spcAft>
                <a:spcPts val="300"/>
              </a:spcAft>
            </a:pPr>
            <a:r>
              <a:rPr lang="en-US" sz="2000" dirty="0" smtClean="0"/>
              <a:t>For PBT:</a:t>
            </a:r>
          </a:p>
          <a:p>
            <a:pPr marL="1030288" indent="-346075">
              <a:spcBef>
                <a:spcPts val="300"/>
              </a:spcBef>
              <a:spcAft>
                <a:spcPts val="300"/>
              </a:spcAft>
              <a:buFont typeface="Calibri" panose="020F0502020204030204" pitchFamily="34" charset="0"/>
              <a:buChar char="–"/>
            </a:pPr>
            <a:r>
              <a:rPr lang="en-US" sz="2000" dirty="0"/>
              <a:t>No. 2 pencils</a:t>
            </a:r>
          </a:p>
          <a:p>
            <a:pPr marL="1030288" indent="-346075">
              <a:spcBef>
                <a:spcPts val="300"/>
              </a:spcBef>
              <a:spcAft>
                <a:spcPts val="300"/>
              </a:spcAft>
              <a:buFont typeface="Calibri" panose="020F0502020204030204" pitchFamily="34" charset="0"/>
              <a:buChar char="–"/>
            </a:pPr>
            <a:r>
              <a:rPr lang="en-US" sz="2000" dirty="0" smtClean="0"/>
              <a:t>test </a:t>
            </a:r>
            <a:r>
              <a:rPr lang="en-US" sz="2000" dirty="0"/>
              <a:t>group code</a:t>
            </a:r>
          </a:p>
          <a:p>
            <a:pPr marL="682625" indent="-346075">
              <a:spcBef>
                <a:spcPts val="300"/>
              </a:spcBef>
              <a:spcAft>
                <a:spcPts val="300"/>
              </a:spcAft>
            </a:pPr>
            <a:endParaRPr lang="en-US" sz="3400" dirty="0" smtClean="0"/>
          </a:p>
          <a:p>
            <a:pPr marL="0" indent="0">
              <a:spcBef>
                <a:spcPts val="300"/>
              </a:spcBef>
              <a:spcAft>
                <a:spcPts val="300"/>
              </a:spcAft>
              <a:buNone/>
            </a:pPr>
            <a:endParaRPr lang="en-US" dirty="0"/>
          </a:p>
        </p:txBody>
      </p:sp>
      <p:sp>
        <p:nvSpPr>
          <p:cNvPr id="4" name="Content Placeholder 2"/>
          <p:cNvSpPr txBox="1">
            <a:spLocks/>
          </p:cNvSpPr>
          <p:nvPr/>
        </p:nvSpPr>
        <p:spPr>
          <a:xfrm>
            <a:off x="381000" y="2286000"/>
            <a:ext cx="3581400" cy="3886199"/>
          </a:xfrm>
          <a:prstGeom prst="rect">
            <a:avLst/>
          </a:prstGeom>
        </p:spPr>
        <p:txBody>
          <a:bodyPr vert="horz" lIns="91440" tIns="45720" rIns="91440" bIns="45720" rtlCol="0">
            <a:noAutofit/>
          </a:bodyPr>
          <a:lstStyle>
            <a:lvl1pPr marL="342900" indent="-342900" algn="l" defTabSz="914400" rtl="0" eaLnBrk="1" latinLnBrk="0" hangingPunct="1">
              <a:spcBef>
                <a:spcPts val="0"/>
              </a:spcBef>
              <a:spcAft>
                <a:spcPts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6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6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6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6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6075" indent="-346075">
              <a:spcBef>
                <a:spcPts val="300"/>
              </a:spcBef>
              <a:spcAft>
                <a:spcPts val="300"/>
              </a:spcAft>
            </a:pPr>
            <a:r>
              <a:rPr lang="en-US" sz="2000" dirty="0" smtClean="0"/>
              <a:t>Test Administration Manual</a:t>
            </a:r>
          </a:p>
          <a:p>
            <a:pPr marL="346075" indent="-346075">
              <a:spcBef>
                <a:spcPts val="300"/>
              </a:spcBef>
              <a:spcAft>
                <a:spcPts val="300"/>
              </a:spcAft>
            </a:pPr>
            <a:r>
              <a:rPr lang="en-US" sz="2000" dirty="0" smtClean="0"/>
              <a:t>Script for administering the test to students who require accommodated computer-based forms (masking, text-to-speech), available in the FSA Portal</a:t>
            </a:r>
          </a:p>
          <a:p>
            <a:pPr marL="346075" indent="-346075">
              <a:spcBef>
                <a:spcPts val="300"/>
              </a:spcBef>
              <a:spcAft>
                <a:spcPts val="300"/>
              </a:spcAft>
            </a:pPr>
            <a:r>
              <a:rPr lang="en-US" sz="2000" dirty="0" smtClean="0"/>
              <a:t>Watch or clock</a:t>
            </a:r>
          </a:p>
          <a:p>
            <a:pPr marL="346075" indent="-346075">
              <a:spcBef>
                <a:spcPts val="300"/>
              </a:spcBef>
              <a:spcAft>
                <a:spcPts val="300"/>
              </a:spcAft>
            </a:pPr>
            <a:r>
              <a:rPr lang="en-US" sz="2000" dirty="0" smtClean="0"/>
              <a:t>Security Log</a:t>
            </a:r>
          </a:p>
          <a:p>
            <a:pPr marL="346075" indent="-346075">
              <a:spcBef>
                <a:spcPts val="300"/>
              </a:spcBef>
              <a:spcAft>
                <a:spcPts val="300"/>
              </a:spcAft>
            </a:pPr>
            <a:r>
              <a:rPr lang="en-US" sz="2000" dirty="0" smtClean="0"/>
              <a:t>Do Not Disturb sign</a:t>
            </a:r>
          </a:p>
          <a:p>
            <a:pPr marL="346075" indent="-346075">
              <a:spcBef>
                <a:spcPts val="300"/>
              </a:spcBef>
              <a:spcAft>
                <a:spcPts val="300"/>
              </a:spcAft>
            </a:pPr>
            <a:r>
              <a:rPr lang="en-US" sz="2000" dirty="0" smtClean="0"/>
              <a:t>Electronic Devices sign</a:t>
            </a:r>
          </a:p>
        </p:txBody>
      </p:sp>
      <p:sp>
        <p:nvSpPr>
          <p:cNvPr id="5" name="Content Placeholder 2"/>
          <p:cNvSpPr txBox="1">
            <a:spLocks/>
          </p:cNvSpPr>
          <p:nvPr/>
        </p:nvSpPr>
        <p:spPr>
          <a:xfrm>
            <a:off x="228600" y="1676400"/>
            <a:ext cx="8305800" cy="609599"/>
          </a:xfrm>
          <a:prstGeom prst="rect">
            <a:avLst/>
          </a:prstGeom>
        </p:spPr>
        <p:txBody>
          <a:bodyPr vert="horz" lIns="91440" tIns="45720" rIns="91440" bIns="45720" rtlCol="0">
            <a:noAutofit/>
          </a:bodyPr>
          <a:lstStyle>
            <a:lvl1pPr marL="342900" indent="-342900" algn="l" defTabSz="914400" rtl="0" eaLnBrk="1" latinLnBrk="0" hangingPunct="1">
              <a:spcBef>
                <a:spcPts val="0"/>
              </a:spcBef>
              <a:spcAft>
                <a:spcPts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6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6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6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6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600" b="1" dirty="0" smtClean="0"/>
              <a:t>Test Materials Needed (as applicable)</a:t>
            </a:r>
            <a:endParaRPr lang="en-US" sz="2600" dirty="0" smtClean="0"/>
          </a:p>
        </p:txBody>
      </p:sp>
      <p:sp>
        <p:nvSpPr>
          <p:cNvPr id="6"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7" name="Slide Number Placeholder 6"/>
          <p:cNvSpPr>
            <a:spLocks noGrp="1"/>
          </p:cNvSpPr>
          <p:nvPr>
            <p:ph type="sldNum" sz="quarter" idx="12"/>
          </p:nvPr>
        </p:nvSpPr>
        <p:spPr/>
        <p:txBody>
          <a:bodyPr/>
          <a:lstStyle/>
          <a:p>
            <a:fld id="{60F88D64-766A-45C3-93FE-3E1D3068B07A}" type="slidenum">
              <a:rPr lang="en-US" smtClean="0"/>
              <a:t>61</a:t>
            </a:fld>
            <a:endParaRPr lang="en-US" dirty="0"/>
          </a:p>
        </p:txBody>
      </p:sp>
    </p:spTree>
    <p:extLst>
      <p:ext uri="{BB962C8B-B14F-4D97-AF65-F5344CB8AC3E}">
        <p14:creationId xmlns:p14="http://schemas.microsoft.com/office/powerpoint/2010/main" val="18380468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Pencils/Pens</a:t>
            </a:r>
          </a:p>
          <a:p>
            <a:pPr>
              <a:lnSpc>
                <a:spcPct val="80000"/>
              </a:lnSpc>
              <a:spcBef>
                <a:spcPts val="600"/>
              </a:spcBef>
              <a:spcAft>
                <a:spcPts val="600"/>
              </a:spcAft>
            </a:pPr>
            <a:r>
              <a:rPr lang="en-US" sz="2600" b="1" dirty="0" smtClean="0"/>
              <a:t>For CBT tests</a:t>
            </a:r>
            <a:r>
              <a:rPr lang="en-US" sz="2600" dirty="0" smtClean="0"/>
              <a:t>,</a:t>
            </a:r>
            <a:r>
              <a:rPr lang="en-US" sz="2600" b="1" dirty="0" smtClean="0"/>
              <a:t> </a:t>
            </a:r>
            <a:r>
              <a:rPr lang="en-US" sz="2600" dirty="0" smtClean="0"/>
              <a:t>students should have a pen or pencil to sign below the Testing Rules Acknowledgment, take notes, and plan their responses on their planning sheets.</a:t>
            </a:r>
          </a:p>
          <a:p>
            <a:pPr>
              <a:lnSpc>
                <a:spcPct val="80000"/>
              </a:lnSpc>
              <a:spcBef>
                <a:spcPts val="600"/>
              </a:spcBef>
              <a:spcAft>
                <a:spcPts val="600"/>
              </a:spcAft>
            </a:pPr>
            <a:r>
              <a:rPr lang="en-US" sz="2600" b="1" dirty="0" smtClean="0"/>
              <a:t>For PBT tests</a:t>
            </a:r>
            <a:r>
              <a:rPr lang="en-US" sz="2600" dirty="0" smtClean="0"/>
              <a:t>,</a:t>
            </a:r>
            <a:r>
              <a:rPr lang="en-US" sz="2600" b="1" dirty="0" smtClean="0"/>
              <a:t> </a:t>
            </a:r>
            <a:r>
              <a:rPr lang="en-US" sz="2600" dirty="0" smtClean="0"/>
              <a:t>ensure students use No. 2 pencils to complete information on the student grid sheets, sign below the Testing Rules Acknowledgement, and record their responses. Students should bring No. 2 pencils on the day of the test, but a supply of sharpened No. 2 pencils should also be available.</a:t>
            </a:r>
            <a:endParaRPr lang="en-US" sz="2600" b="1"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62</a:t>
            </a:fld>
            <a:endParaRPr lang="en-US" dirty="0"/>
          </a:p>
        </p:txBody>
      </p:sp>
    </p:spTree>
    <p:extLst>
      <p:ext uri="{BB962C8B-B14F-4D97-AF65-F5344CB8AC3E}">
        <p14:creationId xmlns:p14="http://schemas.microsoft.com/office/powerpoint/2010/main" val="21002842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Computer or Mobile Device</a:t>
            </a:r>
          </a:p>
          <a:p>
            <a:pPr>
              <a:lnSpc>
                <a:spcPct val="80000"/>
              </a:lnSpc>
              <a:spcBef>
                <a:spcPts val="600"/>
              </a:spcBef>
              <a:spcAft>
                <a:spcPts val="600"/>
              </a:spcAft>
            </a:pPr>
            <a:r>
              <a:rPr lang="en-US" sz="2600" dirty="0" smtClean="0"/>
              <a:t>On the day of testing, CBT test administrators will need a computer or mobile device with access to the Internet to create a test session, approve students for testing, and monitor the session. It is also recommended that test administrators have access to the </a:t>
            </a:r>
            <a:r>
              <a:rPr lang="en-US" sz="2600" i="1" dirty="0" smtClean="0"/>
              <a:t>Test Administrator User Guide</a:t>
            </a:r>
            <a:r>
              <a:rPr lang="en-US" sz="2600" dirty="0" smtClean="0"/>
              <a:t>, located in the portal and the Test Administrator Interface, to help troubleshoot issues during testing.</a:t>
            </a:r>
          </a:p>
          <a:p>
            <a:pPr marL="0" indent="0">
              <a:lnSpc>
                <a:spcPct val="80000"/>
              </a:lnSpc>
              <a:spcBef>
                <a:spcPts val="600"/>
              </a:spcBef>
              <a:spcAft>
                <a:spcPts val="600"/>
              </a:spcAft>
              <a:buNone/>
            </a:pPr>
            <a:r>
              <a:rPr lang="en-US" sz="3000" b="1" dirty="0"/>
              <a:t>Watch or Clock</a:t>
            </a:r>
          </a:p>
          <a:p>
            <a:pPr>
              <a:lnSpc>
                <a:spcPct val="80000"/>
              </a:lnSpc>
              <a:spcBef>
                <a:spcPts val="600"/>
              </a:spcBef>
              <a:spcAft>
                <a:spcPts val="600"/>
              </a:spcAft>
            </a:pPr>
            <a:r>
              <a:rPr lang="en-US" sz="2600" dirty="0" smtClean="0"/>
              <a:t>You will need a watch or clock to ensure that students are allowed the full amount of time for the FSA ELA Writing Component Test.</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63</a:t>
            </a:fld>
            <a:endParaRPr lang="en-US" dirty="0"/>
          </a:p>
        </p:txBody>
      </p:sp>
    </p:spTree>
    <p:extLst>
      <p:ext uri="{BB962C8B-B14F-4D97-AF65-F5344CB8AC3E}">
        <p14:creationId xmlns:p14="http://schemas.microsoft.com/office/powerpoint/2010/main" val="14880157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Security Log</a:t>
            </a:r>
          </a:p>
          <a:p>
            <a:pPr>
              <a:lnSpc>
                <a:spcPct val="80000"/>
              </a:lnSpc>
              <a:spcBef>
                <a:spcPts val="600"/>
              </a:spcBef>
              <a:spcAft>
                <a:spcPts val="600"/>
              </a:spcAft>
            </a:pPr>
            <a:r>
              <a:rPr lang="en-US" sz="2600" dirty="0" smtClean="0"/>
              <a:t>You are required to maintain an accurate Security Log for your testing room. </a:t>
            </a:r>
          </a:p>
          <a:p>
            <a:pPr>
              <a:lnSpc>
                <a:spcPct val="80000"/>
              </a:lnSpc>
              <a:spcBef>
                <a:spcPts val="600"/>
              </a:spcBef>
              <a:spcAft>
                <a:spcPts val="600"/>
              </a:spcAft>
            </a:pPr>
            <a:r>
              <a:rPr lang="en-US" sz="2600" dirty="0" smtClean="0"/>
              <a:t>Anyone who enters a room for the purpose of monitoring a test MUST sign the log. This applies to test administrators, proctors, and anyone who relieves a test administrator, even for a short break, regardless or how much time he or she spends monitoring a testing room.</a:t>
            </a:r>
          </a:p>
          <a:p>
            <a:pPr>
              <a:lnSpc>
                <a:spcPct val="80000"/>
              </a:lnSpc>
              <a:spcBef>
                <a:spcPts val="600"/>
              </a:spcBef>
              <a:spcAft>
                <a:spcPts val="600"/>
              </a:spcAft>
            </a:pPr>
            <a:r>
              <a:rPr lang="en-US" sz="2600" dirty="0" smtClean="0"/>
              <a:t>Copy the Security Log in Appendix D of the manual and use it as required. This document can also be found in the portal.</a:t>
            </a:r>
            <a:endParaRPr lang="en-US" sz="26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64</a:t>
            </a:fld>
            <a:endParaRPr lang="en-US" dirty="0"/>
          </a:p>
        </p:txBody>
      </p:sp>
    </p:spTree>
    <p:extLst>
      <p:ext uri="{BB962C8B-B14F-4D97-AF65-F5344CB8AC3E}">
        <p14:creationId xmlns:p14="http://schemas.microsoft.com/office/powerpoint/2010/main" val="29543378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600" b="1" dirty="0" smtClean="0"/>
              <a:t>Planning Sheets</a:t>
            </a:r>
          </a:p>
          <a:p>
            <a:pPr>
              <a:lnSpc>
                <a:spcPct val="80000"/>
              </a:lnSpc>
              <a:spcBef>
                <a:spcPts val="600"/>
              </a:spcBef>
              <a:spcAft>
                <a:spcPts val="600"/>
              </a:spcAft>
            </a:pPr>
            <a:r>
              <a:rPr lang="en-US" sz="2200" dirty="0" smtClean="0"/>
              <a:t>The school assessment coordinator will provide Writing Planning Sheets for ALL students participating in this test administration (for both PBT and CBT).</a:t>
            </a:r>
          </a:p>
          <a:p>
            <a:pPr>
              <a:lnSpc>
                <a:spcPct val="80000"/>
              </a:lnSpc>
              <a:spcBef>
                <a:spcPts val="600"/>
              </a:spcBef>
              <a:spcAft>
                <a:spcPts val="600"/>
              </a:spcAft>
            </a:pPr>
            <a:r>
              <a:rPr lang="en-US" sz="2200" dirty="0" smtClean="0"/>
              <a:t>Students must print their names on the front of the planning sheets. </a:t>
            </a:r>
          </a:p>
          <a:p>
            <a:pPr marL="679450">
              <a:lnSpc>
                <a:spcPct val="80000"/>
              </a:lnSpc>
              <a:spcBef>
                <a:spcPts val="300"/>
              </a:spcBef>
              <a:spcAft>
                <a:spcPts val="300"/>
              </a:spcAft>
              <a:buFont typeface="Calibri" panose="020F0502020204030204" pitchFamily="34" charset="0"/>
              <a:buChar char="–"/>
            </a:pPr>
            <a:r>
              <a:rPr lang="en-US" sz="2200" dirty="0" smtClean="0"/>
              <a:t>CBT students sign below the Testing Rules Acknowledgment on the back of the planning sheet.</a:t>
            </a:r>
          </a:p>
          <a:p>
            <a:pPr marL="679450">
              <a:lnSpc>
                <a:spcPct val="80000"/>
              </a:lnSpc>
              <a:spcBef>
                <a:spcPts val="300"/>
              </a:spcBef>
              <a:spcAft>
                <a:spcPts val="300"/>
              </a:spcAft>
              <a:buFont typeface="Calibri" panose="020F0502020204030204" pitchFamily="34" charset="0"/>
              <a:buChar char="–"/>
            </a:pPr>
            <a:r>
              <a:rPr lang="en-US" sz="2200" dirty="0" smtClean="0"/>
              <a:t>PBT students sign below the Testing Rules Acknowledgment in the test and answer books.</a:t>
            </a:r>
          </a:p>
          <a:p>
            <a:pPr>
              <a:lnSpc>
                <a:spcPct val="80000"/>
              </a:lnSpc>
              <a:spcBef>
                <a:spcPts val="600"/>
              </a:spcBef>
              <a:spcAft>
                <a:spcPts val="600"/>
              </a:spcAft>
            </a:pPr>
            <a:r>
              <a:rPr lang="en-US" sz="2200" dirty="0" smtClean="0"/>
              <a:t>Students may use the front and back of their planning sheets to plan before writing their responses.</a:t>
            </a:r>
          </a:p>
          <a:p>
            <a:pPr>
              <a:lnSpc>
                <a:spcPct val="80000"/>
              </a:lnSpc>
              <a:spcBef>
                <a:spcPts val="600"/>
              </a:spcBef>
              <a:spcAft>
                <a:spcPts val="600"/>
              </a:spcAft>
            </a:pPr>
            <a:r>
              <a:rPr lang="en-US" sz="2200" b="1" dirty="0" smtClean="0"/>
              <a:t>Used planning sheets are secure materials and must be returned to the school assessment coordinator after testing.</a:t>
            </a:r>
            <a:endParaRPr lang="en-US" sz="2200" b="1"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65</a:t>
            </a:fld>
            <a:endParaRPr lang="en-US" dirty="0"/>
          </a:p>
        </p:txBody>
      </p:sp>
    </p:spTree>
    <p:extLst>
      <p:ext uri="{BB962C8B-B14F-4D97-AF65-F5344CB8AC3E}">
        <p14:creationId xmlns:p14="http://schemas.microsoft.com/office/powerpoint/2010/main" val="31703812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a:t>
            </a:r>
          </a:p>
        </p:txBody>
      </p:sp>
      <p:sp>
        <p:nvSpPr>
          <p:cNvPr id="3" name="Content Placeholder 2"/>
          <p:cNvSpPr>
            <a:spLocks noGrp="1"/>
          </p:cNvSpPr>
          <p:nvPr>
            <p:ph idx="1"/>
          </p:nvPr>
        </p:nvSpPr>
        <p:spPr/>
        <p:txBody>
          <a:bodyPr>
            <a:noAutofit/>
          </a:bodyPr>
          <a:lstStyle/>
          <a:p>
            <a:pPr marL="0" indent="0">
              <a:lnSpc>
                <a:spcPct val="80000"/>
              </a:lnSpc>
              <a:spcBef>
                <a:spcPts val="300"/>
              </a:spcBef>
              <a:spcAft>
                <a:spcPts val="300"/>
              </a:spcAft>
              <a:buNone/>
            </a:pPr>
            <a:r>
              <a:rPr lang="en-US" sz="3000" b="1" dirty="0" smtClean="0"/>
              <a:t>Test and Answer Books</a:t>
            </a:r>
          </a:p>
          <a:p>
            <a:pPr>
              <a:lnSpc>
                <a:spcPct val="80000"/>
              </a:lnSpc>
              <a:spcBef>
                <a:spcPts val="300"/>
              </a:spcBef>
              <a:spcAft>
                <a:spcPts val="300"/>
              </a:spcAft>
            </a:pPr>
            <a:r>
              <a:rPr lang="en-US" sz="2600" dirty="0" smtClean="0"/>
              <a:t>The school assessment coordinator will provide test and answer books for Grades 4–7 students and for Grades 8–11 students with regular print paper-based accommodations.</a:t>
            </a:r>
          </a:p>
          <a:p>
            <a:pPr>
              <a:lnSpc>
                <a:spcPct val="80000"/>
              </a:lnSpc>
              <a:spcBef>
                <a:spcPts val="300"/>
              </a:spcBef>
              <a:spcAft>
                <a:spcPts val="300"/>
              </a:spcAft>
            </a:pPr>
            <a:r>
              <a:rPr lang="en-US" sz="2600" b="1" dirty="0" smtClean="0"/>
              <a:t>Test and answer books are secure materials</a:t>
            </a:r>
            <a:r>
              <a:rPr lang="en-US" sz="2600" dirty="0" smtClean="0"/>
              <a:t> and should be delivered or picked up immediately before the beginning of a test.</a:t>
            </a:r>
          </a:p>
          <a:p>
            <a:pPr>
              <a:lnSpc>
                <a:spcPct val="80000"/>
              </a:lnSpc>
              <a:spcBef>
                <a:spcPts val="300"/>
              </a:spcBef>
              <a:spcAft>
                <a:spcPts val="300"/>
              </a:spcAft>
            </a:pPr>
            <a:r>
              <a:rPr lang="en-US" sz="2600" dirty="0" smtClean="0"/>
              <a:t>If additional materials are needed, please contact the school assessment coordinator.</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66</a:t>
            </a:fld>
            <a:endParaRPr lang="en-US" dirty="0"/>
          </a:p>
        </p:txBody>
      </p:sp>
    </p:spTree>
    <p:extLst>
      <p:ext uri="{BB962C8B-B14F-4D97-AF65-F5344CB8AC3E}">
        <p14:creationId xmlns:p14="http://schemas.microsoft.com/office/powerpoint/2010/main" val="19120158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Writing Passage Booklets</a:t>
            </a:r>
          </a:p>
          <a:p>
            <a:pPr>
              <a:lnSpc>
                <a:spcPct val="80000"/>
              </a:lnSpc>
              <a:spcBef>
                <a:spcPts val="600"/>
              </a:spcBef>
              <a:spcAft>
                <a:spcPts val="600"/>
              </a:spcAft>
            </a:pPr>
            <a:r>
              <a:rPr lang="en-US" sz="2600" dirty="0" smtClean="0"/>
              <a:t>You may receive regular print and large print Writing Passage Booklets for eligible students taking a CBT FSA ELA Writing Component Test if accommodations requiring their use are indicated in students’ IEPs or Section 504 plans.</a:t>
            </a:r>
          </a:p>
          <a:p>
            <a:pPr>
              <a:lnSpc>
                <a:spcPct val="80000"/>
              </a:lnSpc>
              <a:spcBef>
                <a:spcPts val="600"/>
              </a:spcBef>
              <a:spcAft>
                <a:spcPts val="600"/>
              </a:spcAft>
            </a:pPr>
            <a:r>
              <a:rPr lang="en-US" sz="2600" dirty="0" smtClean="0"/>
              <a:t>Provide the booklets to students with this accommodation as instructed in the administration scripts.</a:t>
            </a:r>
          </a:p>
          <a:p>
            <a:pPr>
              <a:lnSpc>
                <a:spcPct val="80000"/>
              </a:lnSpc>
              <a:spcBef>
                <a:spcPts val="600"/>
              </a:spcBef>
              <a:spcAft>
                <a:spcPts val="600"/>
              </a:spcAft>
            </a:pPr>
            <a:r>
              <a:rPr lang="en-US" sz="2600" dirty="0" smtClean="0"/>
              <a:t>Students may write in these booklets.</a:t>
            </a:r>
          </a:p>
          <a:p>
            <a:pPr>
              <a:lnSpc>
                <a:spcPct val="80000"/>
              </a:lnSpc>
              <a:spcBef>
                <a:spcPts val="600"/>
              </a:spcBef>
              <a:spcAft>
                <a:spcPts val="600"/>
              </a:spcAft>
            </a:pPr>
            <a:r>
              <a:rPr lang="en-US" sz="2600" b="1" dirty="0" smtClean="0"/>
              <a:t>Writing Passage Booklets are secure materials.</a:t>
            </a:r>
            <a:r>
              <a:rPr lang="en-US" sz="2600" dirty="0" smtClean="0"/>
              <a:t> All booklets must be collected immediately after testing and returned to your school assessment coordinator.</a:t>
            </a:r>
            <a:endParaRPr lang="en-US" sz="26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5" name="Slide Number Placeholder 4"/>
          <p:cNvSpPr>
            <a:spLocks noGrp="1"/>
          </p:cNvSpPr>
          <p:nvPr>
            <p:ph type="sldNum" sz="quarter" idx="12"/>
          </p:nvPr>
        </p:nvSpPr>
        <p:spPr/>
        <p:txBody>
          <a:bodyPr/>
          <a:lstStyle/>
          <a:p>
            <a:fld id="{60F88D64-766A-45C3-93FE-3E1D3068B07A}" type="slidenum">
              <a:rPr lang="en-US" smtClean="0"/>
              <a:t>67</a:t>
            </a:fld>
            <a:endParaRPr lang="en-US" dirty="0"/>
          </a:p>
        </p:txBody>
      </p:sp>
    </p:spTree>
    <p:extLst>
      <p:ext uri="{BB962C8B-B14F-4D97-AF65-F5344CB8AC3E}">
        <p14:creationId xmlns:p14="http://schemas.microsoft.com/office/powerpoint/2010/main" val="1365583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b="1" dirty="0" smtClean="0"/>
              <a:t>Test Tickets (for CBT only)</a:t>
            </a:r>
          </a:p>
          <a:p>
            <a:pPr>
              <a:lnSpc>
                <a:spcPct val="80000"/>
              </a:lnSpc>
              <a:spcBef>
                <a:spcPts val="600"/>
              </a:spcBef>
              <a:spcAft>
                <a:spcPts val="600"/>
              </a:spcAft>
            </a:pPr>
            <a:r>
              <a:rPr lang="en-US" sz="2800" dirty="0" smtClean="0"/>
              <a:t>The school assessment coordinator will provide test tickets for the students testing in your room.</a:t>
            </a:r>
          </a:p>
          <a:p>
            <a:pPr>
              <a:lnSpc>
                <a:spcPct val="80000"/>
              </a:lnSpc>
              <a:spcBef>
                <a:spcPts val="600"/>
              </a:spcBef>
              <a:spcAft>
                <a:spcPts val="600"/>
              </a:spcAft>
            </a:pPr>
            <a:r>
              <a:rPr lang="en-US" sz="2800" dirty="0" smtClean="0"/>
              <a:t>Each test ticket includes a student’s Username and First Name for logging in to a computer-based test.</a:t>
            </a:r>
          </a:p>
          <a:p>
            <a:pPr>
              <a:lnSpc>
                <a:spcPct val="80000"/>
              </a:lnSpc>
              <a:spcBef>
                <a:spcPts val="600"/>
              </a:spcBef>
              <a:spcAft>
                <a:spcPts val="600"/>
              </a:spcAft>
            </a:pPr>
            <a:r>
              <a:rPr lang="en-US" sz="2800" dirty="0" smtClean="0"/>
              <a:t>Test tickets are generated in TIDE.</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5" name="Slide Number Placeholder 4"/>
          <p:cNvSpPr>
            <a:spLocks noGrp="1"/>
          </p:cNvSpPr>
          <p:nvPr>
            <p:ph type="sldNum" sz="quarter" idx="12"/>
          </p:nvPr>
        </p:nvSpPr>
        <p:spPr/>
        <p:txBody>
          <a:bodyPr/>
          <a:lstStyle/>
          <a:p>
            <a:fld id="{60F88D64-766A-45C3-93FE-3E1D3068B07A}" type="slidenum">
              <a:rPr lang="en-US" smtClean="0"/>
              <a:t>68</a:t>
            </a:fld>
            <a:endParaRPr lang="en-US" dirty="0"/>
          </a:p>
        </p:txBody>
      </p:sp>
    </p:spTree>
    <p:extLst>
      <p:ext uri="{BB962C8B-B14F-4D97-AF65-F5344CB8AC3E}">
        <p14:creationId xmlns:p14="http://schemas.microsoft.com/office/powerpoint/2010/main" val="25063811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b="1" dirty="0" smtClean="0"/>
              <a:t>Test </a:t>
            </a:r>
            <a:r>
              <a:rPr lang="en-US" b="1" dirty="0"/>
              <a:t>Group </a:t>
            </a:r>
            <a:r>
              <a:rPr lang="en-US" b="1" dirty="0" smtClean="0"/>
              <a:t>Code (for PBT only)</a:t>
            </a:r>
          </a:p>
          <a:p>
            <a:pPr>
              <a:lnSpc>
                <a:spcPct val="80000"/>
              </a:lnSpc>
              <a:spcBef>
                <a:spcPts val="600"/>
              </a:spcBef>
              <a:spcAft>
                <a:spcPts val="600"/>
              </a:spcAft>
            </a:pPr>
            <a:r>
              <a:rPr lang="en-US" sz="2800" dirty="0" smtClean="0"/>
              <a:t>The </a:t>
            </a:r>
            <a:r>
              <a:rPr lang="en-US" sz="2800" dirty="0"/>
              <a:t>school assessment coordinator will provide you with a unique four-digit test group </a:t>
            </a:r>
            <a:r>
              <a:rPr lang="en-US" sz="2800" dirty="0" smtClean="0"/>
              <a:t>code for </a:t>
            </a:r>
            <a:r>
              <a:rPr lang="en-US" sz="2800" dirty="0"/>
              <a:t>each PBT session.</a:t>
            </a:r>
          </a:p>
          <a:p>
            <a:pPr>
              <a:lnSpc>
                <a:spcPct val="80000"/>
              </a:lnSpc>
              <a:spcBef>
                <a:spcPts val="600"/>
              </a:spcBef>
              <a:spcAft>
                <a:spcPts val="600"/>
              </a:spcAft>
            </a:pPr>
            <a:r>
              <a:rPr lang="en-US" sz="2800" dirty="0"/>
              <a:t>The </a:t>
            </a:r>
            <a:r>
              <a:rPr lang="en-US" sz="2800" dirty="0" smtClean="0"/>
              <a:t>test group code is used as a security measure to identify groups of students tested together.</a:t>
            </a:r>
          </a:p>
          <a:p>
            <a:pPr>
              <a:lnSpc>
                <a:spcPct val="80000"/>
              </a:lnSpc>
              <a:spcBef>
                <a:spcPts val="600"/>
              </a:spcBef>
              <a:spcAft>
                <a:spcPts val="600"/>
              </a:spcAft>
            </a:pPr>
            <a:r>
              <a:rPr lang="en-US" sz="2800" dirty="0" smtClean="0"/>
              <a:t>Post the test group code at the beginning of the test and record the code with your required administration information on your seating chart.</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69</a:t>
            </a:fld>
            <a:endParaRPr lang="en-US" dirty="0"/>
          </a:p>
        </p:txBody>
      </p:sp>
    </p:spTree>
    <p:extLst>
      <p:ext uri="{BB962C8B-B14F-4D97-AF65-F5344CB8AC3E}">
        <p14:creationId xmlns:p14="http://schemas.microsoft.com/office/powerpoint/2010/main" val="2106873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Before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b="1" dirty="0" smtClean="0"/>
              <a:t>Special Documents</a:t>
            </a:r>
          </a:p>
          <a:p>
            <a:pPr marL="0" indent="0">
              <a:lnSpc>
                <a:spcPct val="80000"/>
              </a:lnSpc>
              <a:spcBef>
                <a:spcPts val="600"/>
              </a:spcBef>
              <a:spcAft>
                <a:spcPts val="600"/>
              </a:spcAft>
              <a:buNone/>
            </a:pPr>
            <a:r>
              <a:rPr lang="en-US" sz="2800" dirty="0" smtClean="0"/>
              <a:t>Refer to Appendix A in the manual to verify the materials needed to administer the test to students who require special documents (large print, braille, one-item-per-page).</a:t>
            </a:r>
            <a:endParaRPr lang="en-US" sz="28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70</a:t>
            </a:fld>
            <a:endParaRPr lang="en-US" dirty="0"/>
          </a:p>
        </p:txBody>
      </p:sp>
    </p:spTree>
    <p:extLst>
      <p:ext uri="{BB962C8B-B14F-4D97-AF65-F5344CB8AC3E}">
        <p14:creationId xmlns:p14="http://schemas.microsoft.com/office/powerpoint/2010/main" val="41173187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Administrator</a:t>
            </a:r>
            <a:br>
              <a:rPr lang="en-US" dirty="0" smtClean="0"/>
            </a:br>
            <a:r>
              <a:rPr lang="en-US" dirty="0" smtClean="0"/>
              <a:t>During Testing Checklist</a:t>
            </a:r>
            <a:endParaRPr lang="en-US" dirty="0"/>
          </a:p>
        </p:txBody>
      </p:sp>
      <p:sp>
        <p:nvSpPr>
          <p:cNvPr id="3" name="Content Placeholder 2"/>
          <p:cNvSpPr>
            <a:spLocks noGrp="1"/>
          </p:cNvSpPr>
          <p:nvPr>
            <p:ph idx="1"/>
          </p:nvPr>
        </p:nvSpPr>
        <p:spPr/>
        <p:txBody>
          <a:bodyPr>
            <a:noAutofit/>
          </a:bodyPr>
          <a:lstStyle/>
          <a:p>
            <a:pPr>
              <a:lnSpc>
                <a:spcPct val="80000"/>
              </a:lnSpc>
              <a:spcBef>
                <a:spcPts val="300"/>
              </a:spcBef>
              <a:spcAft>
                <a:spcPts val="300"/>
              </a:spcAft>
              <a:buSzPct val="75000"/>
              <a:buFont typeface="Wingdings" panose="05000000000000000000" pitchFamily="2" charset="2"/>
              <a:buChar char="q"/>
            </a:pPr>
            <a:r>
              <a:rPr lang="en-US" sz="2200" dirty="0" smtClean="0"/>
              <a:t>Keep time and ensure you understand your school assessment coordinator’s instructions for providing additional time (30 minutes) for students who request it (dismissing students who are finished at the end of the 90-minute session OR moving students who will continue working to another location).</a:t>
            </a:r>
          </a:p>
          <a:p>
            <a:pPr>
              <a:lnSpc>
                <a:spcPct val="80000"/>
              </a:lnSpc>
              <a:spcBef>
                <a:spcPts val="300"/>
              </a:spcBef>
              <a:spcAft>
                <a:spcPts val="300"/>
              </a:spcAft>
              <a:buSzPct val="75000"/>
              <a:buFont typeface="Wingdings" panose="05000000000000000000" pitchFamily="2" charset="2"/>
              <a:buChar char="q"/>
            </a:pPr>
            <a:r>
              <a:rPr lang="en-US" sz="2200" dirty="0" smtClean="0"/>
              <a:t>Maintain your seating chart and record of required administration information.</a:t>
            </a:r>
          </a:p>
          <a:p>
            <a:pPr>
              <a:lnSpc>
                <a:spcPct val="80000"/>
              </a:lnSpc>
              <a:spcBef>
                <a:spcPts val="300"/>
              </a:spcBef>
              <a:spcAft>
                <a:spcPts val="300"/>
              </a:spcAft>
              <a:buSzPct val="75000"/>
              <a:buFont typeface="Wingdings" panose="05000000000000000000" pitchFamily="2" charset="2"/>
              <a:buChar char="q"/>
            </a:pPr>
            <a:r>
              <a:rPr lang="en-US" sz="2200" dirty="0"/>
              <a:t>Ensure </a:t>
            </a:r>
            <a:r>
              <a:rPr lang="en-US" sz="2200" dirty="0" smtClean="0"/>
              <a:t>that proctors </a:t>
            </a:r>
            <a:r>
              <a:rPr lang="en-US" sz="2200" dirty="0"/>
              <a:t>and anyone who enters your room for the purpose of monitoring the test sign the Security Log for your room</a:t>
            </a:r>
            <a:r>
              <a:rPr lang="en-US" sz="2200" dirty="0" smtClean="0"/>
              <a:t>.</a:t>
            </a:r>
          </a:p>
          <a:p>
            <a:pPr>
              <a:lnSpc>
                <a:spcPct val="80000"/>
              </a:lnSpc>
              <a:spcBef>
                <a:spcPts val="300"/>
              </a:spcBef>
              <a:spcAft>
                <a:spcPts val="300"/>
              </a:spcAft>
              <a:buSzPct val="75000"/>
              <a:buFont typeface="Wingdings" panose="05000000000000000000" pitchFamily="2" charset="2"/>
              <a:buChar char="q"/>
            </a:pPr>
            <a:r>
              <a:rPr lang="en-US" sz="2200" dirty="0" smtClean="0"/>
              <a:t>Administer the test according to the directions in the appropriate administration script and read the SAY boxes verbatim to students.</a:t>
            </a:r>
          </a:p>
          <a:p>
            <a:pPr>
              <a:lnSpc>
                <a:spcPct val="80000"/>
              </a:lnSpc>
              <a:spcBef>
                <a:spcPts val="300"/>
              </a:spcBef>
              <a:spcAft>
                <a:spcPts val="300"/>
              </a:spcAft>
              <a:buSzPct val="75000"/>
              <a:buFont typeface="Wingdings" panose="05000000000000000000" pitchFamily="2" charset="2"/>
              <a:buChar char="q"/>
            </a:pPr>
            <a:r>
              <a:rPr lang="en-US" sz="2200" dirty="0" smtClean="0"/>
              <a:t>After Session 2 of the computer-based FSA ELA Writing Component Test, assist students with accessing the comment form, located at </a:t>
            </a:r>
            <a:r>
              <a:rPr lang="en-US" sz="2200" b="1" dirty="0" smtClean="0"/>
              <a:t>www.FSAssessments.org/student-comment-form</a:t>
            </a:r>
            <a:r>
              <a:rPr lang="en-US" sz="2200" dirty="0" smtClean="0"/>
              <a:t>.</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71</a:t>
            </a:fld>
            <a:endParaRPr lang="en-US" dirty="0"/>
          </a:p>
        </p:txBody>
      </p:sp>
    </p:spTree>
    <p:extLst>
      <p:ext uri="{BB962C8B-B14F-4D97-AF65-F5344CB8AC3E}">
        <p14:creationId xmlns:p14="http://schemas.microsoft.com/office/powerpoint/2010/main" val="15062218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smtClean="0"/>
              <a:t>During Testing</a:t>
            </a:r>
            <a:endParaRPr lang="en-US" dirty="0"/>
          </a:p>
        </p:txBody>
      </p:sp>
      <p:sp>
        <p:nvSpPr>
          <p:cNvPr id="3" name="Content Placeholder 2"/>
          <p:cNvSpPr>
            <a:spLocks noGrp="1"/>
          </p:cNvSpPr>
          <p:nvPr>
            <p:ph idx="1"/>
          </p:nvPr>
        </p:nvSpPr>
        <p:spPr/>
        <p:txBody>
          <a:bodyPr>
            <a:noAutofit/>
          </a:bodyPr>
          <a:lstStyle/>
          <a:p>
            <a:pPr marL="0" indent="0">
              <a:buNone/>
            </a:pPr>
            <a:r>
              <a:rPr lang="en-US" sz="2800" b="1" dirty="0" smtClean="0"/>
              <a:t>Read Script</a:t>
            </a:r>
          </a:p>
          <a:p>
            <a:r>
              <a:rPr lang="en-US" sz="2400" dirty="0" smtClean="0"/>
              <a:t>Read the administration script VERBATIM to students. Note that optional words and phrases appear in italics and parentheses and may be read at your discretion. Please read the important information and adhere to the instructions between the SAY boxes as your read the script to students.</a:t>
            </a:r>
          </a:p>
          <a:p>
            <a:r>
              <a:rPr lang="en-US" sz="2400" dirty="0" smtClean="0"/>
              <a:t>You may make necessary modifications to the script when testing students who are allowed certain accommodations. For example, if a student receives an additional time accommodation, modify references to the amount of time allotted for testing.</a:t>
            </a:r>
            <a:endParaRPr lang="en-US" sz="24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72</a:t>
            </a:fld>
            <a:endParaRPr lang="en-US" dirty="0"/>
          </a:p>
        </p:txBody>
      </p:sp>
    </p:spTree>
    <p:extLst>
      <p:ext uri="{BB962C8B-B14F-4D97-AF65-F5344CB8AC3E}">
        <p14:creationId xmlns:p14="http://schemas.microsoft.com/office/powerpoint/2010/main" val="30991081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smtClean="0"/>
              <a:t>During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800" b="1" dirty="0" smtClean="0"/>
              <a:t>Distribute Materials</a:t>
            </a:r>
          </a:p>
          <a:p>
            <a:pPr>
              <a:lnSpc>
                <a:spcPct val="80000"/>
              </a:lnSpc>
              <a:spcBef>
                <a:spcPts val="600"/>
              </a:spcBef>
              <a:spcAft>
                <a:spcPts val="600"/>
              </a:spcAft>
            </a:pPr>
            <a:r>
              <a:rPr lang="en-US" sz="2400" dirty="0" smtClean="0"/>
              <a:t>After </a:t>
            </a:r>
            <a:r>
              <a:rPr lang="en-US" sz="2400" dirty="0"/>
              <a:t>students are seated, ensure that each student has a No. 2 pencil; for CBT </a:t>
            </a:r>
            <a:r>
              <a:rPr lang="en-US" sz="2400" dirty="0" smtClean="0"/>
              <a:t>administrations, students </a:t>
            </a:r>
            <a:r>
              <a:rPr lang="en-US" sz="2400" dirty="0"/>
              <a:t>may also use a </a:t>
            </a:r>
            <a:r>
              <a:rPr lang="en-US" sz="2400" dirty="0" smtClean="0"/>
              <a:t>pen.</a:t>
            </a:r>
          </a:p>
          <a:p>
            <a:pPr>
              <a:lnSpc>
                <a:spcPct val="80000"/>
              </a:lnSpc>
              <a:spcBef>
                <a:spcPts val="600"/>
              </a:spcBef>
              <a:spcAft>
                <a:spcPts val="600"/>
              </a:spcAft>
            </a:pPr>
            <a:r>
              <a:rPr lang="en-US" sz="2400" dirty="0" smtClean="0"/>
              <a:t>Read </a:t>
            </a:r>
            <a:r>
              <a:rPr lang="en-US" sz="2400" dirty="0"/>
              <a:t>the administration script and distribute test and answer </a:t>
            </a:r>
            <a:r>
              <a:rPr lang="en-US" sz="2400" dirty="0" smtClean="0"/>
              <a:t>books, planning </a:t>
            </a:r>
            <a:r>
              <a:rPr lang="en-US" sz="2400" dirty="0"/>
              <a:t>sheets, passage booklets, and test tickets, as applicable, when instructed to do </a:t>
            </a:r>
            <a:r>
              <a:rPr lang="en-US" sz="2400" dirty="0" smtClean="0"/>
              <a:t>so.</a:t>
            </a:r>
          </a:p>
          <a:p>
            <a:pPr>
              <a:lnSpc>
                <a:spcPct val="80000"/>
              </a:lnSpc>
              <a:spcBef>
                <a:spcPts val="600"/>
              </a:spcBef>
              <a:spcAft>
                <a:spcPts val="600"/>
              </a:spcAft>
            </a:pPr>
            <a:r>
              <a:rPr lang="en-US" sz="2400" b="1" dirty="0" smtClean="0"/>
              <a:t>For PBT tests</a:t>
            </a:r>
            <a:r>
              <a:rPr lang="en-US" sz="2400" dirty="0" smtClean="0"/>
              <a:t>,</a:t>
            </a:r>
            <a:r>
              <a:rPr lang="en-US" sz="2400" b="1" dirty="0" smtClean="0"/>
              <a:t> </a:t>
            </a:r>
            <a:r>
              <a:rPr lang="en-US" sz="2400" dirty="0" smtClean="0"/>
              <a:t>if you notice </a:t>
            </a:r>
            <a:r>
              <a:rPr lang="en-US" sz="2400" dirty="0"/>
              <a:t>that a student was given a </a:t>
            </a:r>
            <a:r>
              <a:rPr lang="en-US" sz="2400" dirty="0" err="1"/>
              <a:t>preidentified</a:t>
            </a:r>
            <a:r>
              <a:rPr lang="en-US" sz="2400" dirty="0"/>
              <a:t> test and answer book not assigned to him or </a:t>
            </a:r>
            <a:r>
              <a:rPr lang="en-US" sz="2400" dirty="0" smtClean="0"/>
              <a:t>her after </a:t>
            </a:r>
            <a:r>
              <a:rPr lang="en-US" sz="2400" dirty="0"/>
              <a:t>testing has already begun, </a:t>
            </a:r>
            <a:r>
              <a:rPr lang="en-US" sz="2400" b="1" dirty="0"/>
              <a:t>allow the student to complete the test</a:t>
            </a:r>
            <a:r>
              <a:rPr lang="en-US" sz="2400" dirty="0"/>
              <a:t>, correct your record </a:t>
            </a:r>
            <a:r>
              <a:rPr lang="en-US" sz="2400" dirty="0" smtClean="0"/>
              <a:t>of required </a:t>
            </a:r>
            <a:r>
              <a:rPr lang="en-US" sz="2400" dirty="0"/>
              <a:t>administration information after testing, and notify your school assessment coordinator.</a:t>
            </a:r>
          </a:p>
        </p:txBody>
      </p:sp>
      <p:sp>
        <p:nvSpPr>
          <p:cNvPr id="5"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4" name="Slide Number Placeholder 3"/>
          <p:cNvSpPr>
            <a:spLocks noGrp="1"/>
          </p:cNvSpPr>
          <p:nvPr>
            <p:ph type="sldNum" sz="quarter" idx="12"/>
          </p:nvPr>
        </p:nvSpPr>
        <p:spPr/>
        <p:txBody>
          <a:bodyPr/>
          <a:lstStyle/>
          <a:p>
            <a:fld id="{60F88D64-766A-45C3-93FE-3E1D3068B07A}" type="slidenum">
              <a:rPr lang="en-US" smtClean="0"/>
              <a:t>73</a:t>
            </a:fld>
            <a:endParaRPr lang="en-US" dirty="0"/>
          </a:p>
        </p:txBody>
      </p:sp>
    </p:spTree>
    <p:extLst>
      <p:ext uri="{BB962C8B-B14F-4D97-AF65-F5344CB8AC3E}">
        <p14:creationId xmlns:p14="http://schemas.microsoft.com/office/powerpoint/2010/main" val="2913244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smtClean="0"/>
              <a:t>During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300"/>
              </a:spcBef>
              <a:spcAft>
                <a:spcPts val="300"/>
              </a:spcAft>
              <a:buNone/>
            </a:pPr>
            <a:r>
              <a:rPr lang="en-US" sz="2700" b="1" dirty="0" smtClean="0"/>
              <a:t>Testing Rules Acknowledgment</a:t>
            </a:r>
          </a:p>
          <a:p>
            <a:pPr>
              <a:lnSpc>
                <a:spcPct val="80000"/>
              </a:lnSpc>
              <a:spcBef>
                <a:spcPts val="300"/>
              </a:spcBef>
              <a:spcAft>
                <a:spcPts val="300"/>
              </a:spcAft>
            </a:pPr>
            <a:r>
              <a:rPr lang="en-US" sz="2300" dirty="0" smtClean="0"/>
              <a:t>After you read the testing rules in the script, students will sign below the Testing Rules Acknowledgment that is printed in the back of the planning sheet (for CBT) or on page two of the test and answer book (for PBT).</a:t>
            </a:r>
          </a:p>
          <a:p>
            <a:pPr>
              <a:lnSpc>
                <a:spcPct val="80000"/>
              </a:lnSpc>
              <a:spcBef>
                <a:spcPts val="300"/>
              </a:spcBef>
              <a:spcAft>
                <a:spcPts val="300"/>
              </a:spcAft>
            </a:pPr>
            <a:r>
              <a:rPr lang="en-US" sz="2300" dirty="0" smtClean="0"/>
              <a:t>As you read the portion of the script regarding the Testing Rules Acknowledgment, walk around the room and ensure that all students sign below the acknowledgment.</a:t>
            </a:r>
          </a:p>
          <a:p>
            <a:pPr>
              <a:lnSpc>
                <a:spcPct val="80000"/>
              </a:lnSpc>
              <a:spcBef>
                <a:spcPts val="300"/>
              </a:spcBef>
              <a:spcAft>
                <a:spcPts val="300"/>
              </a:spcAft>
            </a:pPr>
            <a:r>
              <a:rPr lang="en-US" sz="2300" b="1" dirty="0" smtClean="0"/>
              <a:t>For PBT tests</a:t>
            </a:r>
            <a:r>
              <a:rPr lang="en-US" sz="2300" dirty="0" smtClean="0"/>
              <a:t>, students sign below the acknowledgment in their test and answer books and may disregard the statement on their planning sheets.</a:t>
            </a:r>
          </a:p>
          <a:p>
            <a:pPr>
              <a:lnSpc>
                <a:spcPct val="80000"/>
              </a:lnSpc>
              <a:spcBef>
                <a:spcPts val="300"/>
              </a:spcBef>
              <a:spcAft>
                <a:spcPts val="300"/>
              </a:spcAft>
            </a:pPr>
            <a:r>
              <a:rPr lang="en-US" sz="2300" dirty="0" smtClean="0"/>
              <a:t>If a student in your testing room does not sign to acknowledge the testing rules, contact your school assessment coordinator.</a:t>
            </a:r>
            <a:endParaRPr lang="en-US" sz="2300" dirty="0"/>
          </a:p>
          <a:p>
            <a:pPr marL="0" indent="0">
              <a:lnSpc>
                <a:spcPct val="80000"/>
              </a:lnSpc>
              <a:spcBef>
                <a:spcPts val="600"/>
              </a:spcBef>
              <a:spcAft>
                <a:spcPts val="600"/>
              </a:spcAft>
              <a:buNone/>
            </a:pPr>
            <a:endParaRPr lang="en-US" sz="18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endParaRPr lang="en-US" sz="2000" dirty="0">
              <a:solidFill>
                <a:schemeClr val="bg1"/>
              </a:solidFill>
            </a:endParaRPr>
          </a:p>
        </p:txBody>
      </p:sp>
      <p:sp>
        <p:nvSpPr>
          <p:cNvPr id="5" name="Slide Number Placeholder 4"/>
          <p:cNvSpPr>
            <a:spLocks noGrp="1"/>
          </p:cNvSpPr>
          <p:nvPr>
            <p:ph type="sldNum" sz="quarter" idx="12"/>
          </p:nvPr>
        </p:nvSpPr>
        <p:spPr/>
        <p:txBody>
          <a:bodyPr/>
          <a:lstStyle/>
          <a:p>
            <a:fld id="{60F88D64-766A-45C3-93FE-3E1D3068B07A}" type="slidenum">
              <a:rPr lang="en-US" smtClean="0"/>
              <a:t>74</a:t>
            </a:fld>
            <a:endParaRPr lang="en-US" dirty="0"/>
          </a:p>
        </p:txBody>
      </p:sp>
    </p:spTree>
    <p:extLst>
      <p:ext uri="{BB962C8B-B14F-4D97-AF65-F5344CB8AC3E}">
        <p14:creationId xmlns:p14="http://schemas.microsoft.com/office/powerpoint/2010/main" val="27088493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smtClean="0"/>
              <a:t>During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300"/>
              </a:spcBef>
              <a:spcAft>
                <a:spcPts val="300"/>
              </a:spcAft>
              <a:buNone/>
            </a:pPr>
            <a:r>
              <a:rPr lang="en-US" sz="2800" b="1" dirty="0" smtClean="0"/>
              <a:t>Create, Start, Monitor, and Close the Test Session</a:t>
            </a:r>
          </a:p>
          <a:p>
            <a:pPr marL="0" indent="0">
              <a:lnSpc>
                <a:spcPct val="80000"/>
              </a:lnSpc>
              <a:spcBef>
                <a:spcPts val="300"/>
              </a:spcBef>
              <a:spcAft>
                <a:spcPts val="300"/>
              </a:spcAft>
              <a:buNone/>
            </a:pPr>
            <a:r>
              <a:rPr lang="en-US" sz="2600" b="1" dirty="0" smtClean="0"/>
              <a:t>(for CBT ONLY)</a:t>
            </a:r>
          </a:p>
          <a:p>
            <a:pPr>
              <a:lnSpc>
                <a:spcPct val="80000"/>
              </a:lnSpc>
              <a:spcBef>
                <a:spcPts val="600"/>
              </a:spcBef>
              <a:spcAft>
                <a:spcPts val="600"/>
              </a:spcAft>
            </a:pPr>
            <a:r>
              <a:rPr lang="en-US" sz="2400" dirty="0" smtClean="0"/>
              <a:t>In the TA Interface within TDS, you will create, start, monitor, and close the test session you are administering. Ensure you understand how to complete these steps BEFORE administering a test, and discuss any questions or concerns you have with your school assessment coordinator or technology coordinator.</a:t>
            </a:r>
          </a:p>
          <a:p>
            <a:pPr>
              <a:lnSpc>
                <a:spcPct val="80000"/>
              </a:lnSpc>
              <a:spcBef>
                <a:spcPts val="600"/>
              </a:spcBef>
              <a:spcAft>
                <a:spcPts val="600"/>
              </a:spcAft>
            </a:pPr>
            <a:r>
              <a:rPr lang="en-US" sz="2400" dirty="0" smtClean="0"/>
              <a:t>Ensure that you have test tickets, which contain the following student login information for all students in your testing room:</a:t>
            </a:r>
          </a:p>
          <a:p>
            <a:pPr marL="679450">
              <a:lnSpc>
                <a:spcPct val="80000"/>
              </a:lnSpc>
              <a:spcBef>
                <a:spcPts val="600"/>
              </a:spcBef>
              <a:spcAft>
                <a:spcPts val="600"/>
              </a:spcAft>
              <a:buFont typeface="Calibri" panose="020F0502020204030204" pitchFamily="34" charset="0"/>
              <a:buChar char="–"/>
            </a:pPr>
            <a:r>
              <a:rPr lang="en-US" sz="2400" dirty="0" smtClean="0"/>
              <a:t>First Name as it appears in TIDE</a:t>
            </a:r>
          </a:p>
          <a:p>
            <a:pPr marL="679450">
              <a:lnSpc>
                <a:spcPct val="80000"/>
              </a:lnSpc>
              <a:spcBef>
                <a:spcPts val="600"/>
              </a:spcBef>
              <a:spcAft>
                <a:spcPts val="600"/>
              </a:spcAft>
              <a:buFont typeface="Calibri" panose="020F0502020204030204" pitchFamily="34" charset="0"/>
              <a:buChar char="–"/>
            </a:pPr>
            <a:r>
              <a:rPr lang="en-US" sz="2400" dirty="0" smtClean="0"/>
              <a:t>Username provided in TIDE</a:t>
            </a:r>
            <a:endParaRPr lang="en-US" sz="24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5" name="Slide Number Placeholder 4"/>
          <p:cNvSpPr>
            <a:spLocks noGrp="1"/>
          </p:cNvSpPr>
          <p:nvPr>
            <p:ph type="sldNum" sz="quarter" idx="12"/>
          </p:nvPr>
        </p:nvSpPr>
        <p:spPr/>
        <p:txBody>
          <a:bodyPr/>
          <a:lstStyle/>
          <a:p>
            <a:fld id="{60F88D64-766A-45C3-93FE-3E1D3068B07A}" type="slidenum">
              <a:rPr lang="en-US" smtClean="0"/>
              <a:t>75</a:t>
            </a:fld>
            <a:endParaRPr lang="en-US" dirty="0"/>
          </a:p>
        </p:txBody>
      </p:sp>
    </p:spTree>
    <p:extLst>
      <p:ext uri="{BB962C8B-B14F-4D97-AF65-F5344CB8AC3E}">
        <p14:creationId xmlns:p14="http://schemas.microsoft.com/office/powerpoint/2010/main" val="8639183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During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600" b="1" dirty="0" smtClean="0"/>
              <a:t>Create the </a:t>
            </a:r>
            <a:r>
              <a:rPr lang="en-US" sz="2600" b="1" dirty="0"/>
              <a:t>Test </a:t>
            </a:r>
            <a:r>
              <a:rPr lang="en-US" sz="2600" b="1" dirty="0" smtClean="0"/>
              <a:t>Session </a:t>
            </a:r>
            <a:r>
              <a:rPr lang="en-US" sz="2400" b="1" dirty="0" smtClean="0"/>
              <a:t>(</a:t>
            </a:r>
            <a:r>
              <a:rPr lang="en-US" sz="2400" b="1" dirty="0"/>
              <a:t>for CBT ONLY)</a:t>
            </a:r>
          </a:p>
          <a:p>
            <a:pPr marL="0" indent="0">
              <a:lnSpc>
                <a:spcPct val="80000"/>
              </a:lnSpc>
              <a:spcBef>
                <a:spcPts val="300"/>
              </a:spcBef>
              <a:spcAft>
                <a:spcPts val="300"/>
              </a:spcAft>
              <a:buNone/>
            </a:pPr>
            <a:r>
              <a:rPr lang="en-US" sz="2100" dirty="0" smtClean="0"/>
              <a:t>To create a test session, complete the following steps:</a:t>
            </a:r>
          </a:p>
          <a:p>
            <a:pPr>
              <a:lnSpc>
                <a:spcPct val="80000"/>
              </a:lnSpc>
              <a:spcBef>
                <a:spcPts val="300"/>
              </a:spcBef>
              <a:spcAft>
                <a:spcPts val="300"/>
              </a:spcAft>
            </a:pPr>
            <a:r>
              <a:rPr lang="en-US" sz="2100" dirty="0" smtClean="0"/>
              <a:t>Go to the FSA Portal, click the “Test Administrator” icon, and then click the “Test Administration” icon.</a:t>
            </a:r>
          </a:p>
          <a:p>
            <a:pPr>
              <a:lnSpc>
                <a:spcPct val="80000"/>
              </a:lnSpc>
              <a:spcBef>
                <a:spcPts val="300"/>
              </a:spcBef>
              <a:spcAft>
                <a:spcPts val="300"/>
              </a:spcAft>
            </a:pPr>
            <a:r>
              <a:rPr lang="en-US" sz="2100" dirty="0" smtClean="0"/>
              <a:t>Log in to the Test Administrator Interface with your username and password.</a:t>
            </a:r>
          </a:p>
          <a:p>
            <a:pPr>
              <a:lnSpc>
                <a:spcPct val="80000"/>
              </a:lnSpc>
              <a:spcBef>
                <a:spcPts val="300"/>
              </a:spcBef>
              <a:spcAft>
                <a:spcPts val="300"/>
              </a:spcAft>
            </a:pPr>
            <a:r>
              <a:rPr lang="en-US" sz="2100" dirty="0" smtClean="0"/>
              <a:t>Select the test you will be administering, and then click “Start Session.”</a:t>
            </a:r>
          </a:p>
          <a:p>
            <a:pPr>
              <a:lnSpc>
                <a:spcPct val="80000"/>
              </a:lnSpc>
              <a:spcBef>
                <a:spcPts val="300"/>
              </a:spcBef>
              <a:spcAft>
                <a:spcPts val="300"/>
              </a:spcAft>
            </a:pPr>
            <a:r>
              <a:rPr lang="en-US" sz="2100" dirty="0" smtClean="0"/>
              <a:t>Record the Session ID, which students will need to log in to the test. The Session ID should be displayed where it is visible to all students and should also be recorded with your required administration information on your seating chart.</a:t>
            </a:r>
          </a:p>
          <a:p>
            <a:pPr>
              <a:lnSpc>
                <a:spcPct val="80000"/>
              </a:lnSpc>
              <a:spcBef>
                <a:spcPts val="300"/>
              </a:spcBef>
              <a:spcAft>
                <a:spcPts val="300"/>
              </a:spcAft>
            </a:pPr>
            <a:r>
              <a:rPr lang="en-US" sz="2100" dirty="0" smtClean="0"/>
              <a:t>To log in to the test, students will enter their Usernames, their First Names (passwords), and the Session ID. It is important that students enter their Usernames and First Names exactly as they appear on their test tickets.</a:t>
            </a:r>
            <a:endParaRPr lang="en-US" sz="21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5" name="Slide Number Placeholder 4"/>
          <p:cNvSpPr>
            <a:spLocks noGrp="1"/>
          </p:cNvSpPr>
          <p:nvPr>
            <p:ph type="sldNum" sz="quarter" idx="12"/>
          </p:nvPr>
        </p:nvSpPr>
        <p:spPr/>
        <p:txBody>
          <a:bodyPr/>
          <a:lstStyle/>
          <a:p>
            <a:fld id="{60F88D64-766A-45C3-93FE-3E1D3068B07A}" type="slidenum">
              <a:rPr lang="en-US" smtClean="0"/>
              <a:t>76</a:t>
            </a:fld>
            <a:endParaRPr lang="en-US" dirty="0"/>
          </a:p>
        </p:txBody>
      </p:sp>
    </p:spTree>
    <p:extLst>
      <p:ext uri="{BB962C8B-B14F-4D97-AF65-F5344CB8AC3E}">
        <p14:creationId xmlns:p14="http://schemas.microsoft.com/office/powerpoint/2010/main" val="29023824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During Testing</a:t>
            </a:r>
          </a:p>
        </p:txBody>
      </p:sp>
      <p:sp>
        <p:nvSpPr>
          <p:cNvPr id="3" name="Content Placeholder 2"/>
          <p:cNvSpPr>
            <a:spLocks noGrp="1"/>
          </p:cNvSpPr>
          <p:nvPr>
            <p:ph idx="1"/>
          </p:nvPr>
        </p:nvSpPr>
        <p:spPr>
          <a:xfrm>
            <a:off x="238225" y="1781477"/>
            <a:ext cx="8737092" cy="4343399"/>
          </a:xfrm>
        </p:spPr>
        <p:txBody>
          <a:bodyPr>
            <a:noAutofit/>
          </a:bodyPr>
          <a:lstStyle/>
          <a:p>
            <a:pPr marL="0" indent="0">
              <a:lnSpc>
                <a:spcPct val="80000"/>
              </a:lnSpc>
              <a:spcBef>
                <a:spcPts val="600"/>
              </a:spcBef>
              <a:spcAft>
                <a:spcPts val="600"/>
              </a:spcAft>
              <a:buNone/>
            </a:pPr>
            <a:r>
              <a:rPr lang="en-US" sz="3000" b="1" dirty="0" smtClean="0"/>
              <a:t>Start the </a:t>
            </a:r>
            <a:r>
              <a:rPr lang="en-US" sz="3000" b="1" dirty="0"/>
              <a:t>Test Session </a:t>
            </a:r>
            <a:r>
              <a:rPr lang="en-US" sz="2800" b="1" dirty="0" smtClean="0"/>
              <a:t>(</a:t>
            </a:r>
            <a:r>
              <a:rPr lang="en-US" sz="2800" b="1" dirty="0"/>
              <a:t>for CBT ONLY</a:t>
            </a:r>
            <a:r>
              <a:rPr lang="en-US" sz="2800" b="1" dirty="0" smtClean="0"/>
              <a:t>)</a:t>
            </a:r>
          </a:p>
          <a:p>
            <a:pPr marL="0" indent="0">
              <a:lnSpc>
                <a:spcPct val="80000"/>
              </a:lnSpc>
              <a:spcBef>
                <a:spcPts val="600"/>
              </a:spcBef>
              <a:spcAft>
                <a:spcPts val="600"/>
              </a:spcAft>
              <a:buNone/>
            </a:pPr>
            <a:r>
              <a:rPr lang="en-US" sz="2600" dirty="0" smtClean="0"/>
              <a:t>After students have logged into the test, complete the following steps to start the test session:</a:t>
            </a:r>
          </a:p>
          <a:p>
            <a:pPr marL="679450">
              <a:lnSpc>
                <a:spcPct val="80000"/>
              </a:lnSpc>
              <a:spcBef>
                <a:spcPts val="600"/>
              </a:spcBef>
              <a:spcAft>
                <a:spcPts val="600"/>
              </a:spcAft>
            </a:pPr>
            <a:r>
              <a:rPr lang="en-US" sz="2600" dirty="0" smtClean="0"/>
              <a:t>In the Test Administrator Interface, select the “Approvals (#)” button to review the list of students ready to begin testing.</a:t>
            </a:r>
          </a:p>
          <a:p>
            <a:pPr marL="679450">
              <a:lnSpc>
                <a:spcPct val="80000"/>
              </a:lnSpc>
              <a:spcBef>
                <a:spcPts val="600"/>
              </a:spcBef>
              <a:spcAft>
                <a:spcPts val="600"/>
              </a:spcAft>
            </a:pPr>
            <a:r>
              <a:rPr lang="en-US" sz="2600" dirty="0" smtClean="0"/>
              <a:t>Ensure that all students have logged in correctly; then, select “Approve All Students.”</a:t>
            </a:r>
          </a:p>
          <a:p>
            <a:pPr marL="679450">
              <a:lnSpc>
                <a:spcPct val="80000"/>
              </a:lnSpc>
              <a:spcBef>
                <a:spcPts val="600"/>
              </a:spcBef>
              <a:spcAft>
                <a:spcPts val="600"/>
              </a:spcAft>
            </a:pPr>
            <a:endParaRPr lang="en-US" dirty="0"/>
          </a:p>
          <a:p>
            <a:pPr marL="0" indent="0">
              <a:lnSpc>
                <a:spcPct val="80000"/>
              </a:lnSpc>
              <a:spcBef>
                <a:spcPts val="600"/>
              </a:spcBef>
              <a:spcAft>
                <a:spcPts val="600"/>
              </a:spcAft>
              <a:buNone/>
            </a:pPr>
            <a:endParaRPr lang="en-US"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5" name="Slide Number Placeholder 4"/>
          <p:cNvSpPr>
            <a:spLocks noGrp="1"/>
          </p:cNvSpPr>
          <p:nvPr>
            <p:ph type="sldNum" sz="quarter" idx="12"/>
          </p:nvPr>
        </p:nvSpPr>
        <p:spPr/>
        <p:txBody>
          <a:bodyPr/>
          <a:lstStyle/>
          <a:p>
            <a:fld id="{60F88D64-766A-45C3-93FE-3E1D3068B07A}" type="slidenum">
              <a:rPr lang="en-US" smtClean="0"/>
              <a:t>77</a:t>
            </a:fld>
            <a:endParaRPr lang="en-US" dirty="0"/>
          </a:p>
        </p:txBody>
      </p:sp>
    </p:spTree>
    <p:extLst>
      <p:ext uri="{BB962C8B-B14F-4D97-AF65-F5344CB8AC3E}">
        <p14:creationId xmlns:p14="http://schemas.microsoft.com/office/powerpoint/2010/main" val="13561955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During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Monitor </a:t>
            </a:r>
            <a:r>
              <a:rPr lang="en-US" sz="3000" b="1" dirty="0"/>
              <a:t>the Test Session </a:t>
            </a:r>
            <a:r>
              <a:rPr lang="en-US" sz="3000" b="1" dirty="0" smtClean="0"/>
              <a:t>(</a:t>
            </a:r>
            <a:r>
              <a:rPr lang="en-US" sz="3000" b="1" dirty="0"/>
              <a:t>for CBT ONLY</a:t>
            </a:r>
            <a:r>
              <a:rPr lang="en-US" sz="3000" b="1" dirty="0" smtClean="0"/>
              <a:t>)</a:t>
            </a:r>
          </a:p>
          <a:p>
            <a:pPr>
              <a:lnSpc>
                <a:spcPct val="80000"/>
              </a:lnSpc>
              <a:spcBef>
                <a:spcPts val="600"/>
              </a:spcBef>
              <a:spcAft>
                <a:spcPts val="600"/>
              </a:spcAft>
            </a:pPr>
            <a:r>
              <a:rPr lang="en-US" sz="2600" dirty="0" smtClean="0"/>
              <a:t>During testing, monitor student progress by viewing the “Student Status” column in the Test Administrator Interface.</a:t>
            </a:r>
          </a:p>
          <a:p>
            <a:pPr>
              <a:lnSpc>
                <a:spcPct val="80000"/>
              </a:lnSpc>
              <a:spcBef>
                <a:spcPts val="600"/>
              </a:spcBef>
              <a:spcAft>
                <a:spcPts val="600"/>
              </a:spcAft>
            </a:pPr>
            <a:r>
              <a:rPr lang="en-US" sz="2600" dirty="0" smtClean="0"/>
              <a:t>This page automatically refreshes every 60 seconds. When the page refreshes, student statuses are updated.</a:t>
            </a:r>
          </a:p>
          <a:p>
            <a:pPr>
              <a:lnSpc>
                <a:spcPct val="80000"/>
              </a:lnSpc>
              <a:spcBef>
                <a:spcPts val="600"/>
              </a:spcBef>
              <a:spcAft>
                <a:spcPts val="600"/>
              </a:spcAft>
            </a:pPr>
            <a:r>
              <a:rPr lang="en-US" sz="2600" b="1" dirty="0" smtClean="0"/>
              <a:t>If students have technical issues, contact your school assessment coordinator or technology coordinator for assistance immediately.</a:t>
            </a:r>
            <a:r>
              <a:rPr lang="en-US" sz="2600" dirty="0" smtClean="0"/>
              <a:t> Your attention should not be diverted from students at any time during testing.</a:t>
            </a:r>
            <a:endParaRPr lang="en-US" sz="2600" b="1" dirty="0"/>
          </a:p>
          <a:p>
            <a:pPr marL="0" indent="0">
              <a:lnSpc>
                <a:spcPct val="80000"/>
              </a:lnSpc>
              <a:spcBef>
                <a:spcPts val="600"/>
              </a:spcBef>
              <a:spcAft>
                <a:spcPts val="600"/>
              </a:spcAft>
              <a:buNone/>
            </a:pPr>
            <a:endParaRPr lang="en-US" sz="16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5" name="Slide Number Placeholder 4"/>
          <p:cNvSpPr>
            <a:spLocks noGrp="1"/>
          </p:cNvSpPr>
          <p:nvPr>
            <p:ph type="sldNum" sz="quarter" idx="12"/>
          </p:nvPr>
        </p:nvSpPr>
        <p:spPr/>
        <p:txBody>
          <a:bodyPr/>
          <a:lstStyle/>
          <a:p>
            <a:fld id="{60F88D64-766A-45C3-93FE-3E1D3068B07A}" type="slidenum">
              <a:rPr lang="en-US" smtClean="0"/>
              <a:t>78</a:t>
            </a:fld>
            <a:endParaRPr lang="en-US" dirty="0"/>
          </a:p>
        </p:txBody>
      </p:sp>
    </p:spTree>
    <p:extLst>
      <p:ext uri="{BB962C8B-B14F-4D97-AF65-F5344CB8AC3E}">
        <p14:creationId xmlns:p14="http://schemas.microsoft.com/office/powerpoint/2010/main" val="3336898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During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Close </a:t>
            </a:r>
            <a:r>
              <a:rPr lang="en-US" sz="3000" b="1" dirty="0"/>
              <a:t>the Test Session </a:t>
            </a:r>
            <a:r>
              <a:rPr lang="en-US" sz="2800" b="1" dirty="0"/>
              <a:t>(for CBT ONLY)</a:t>
            </a:r>
          </a:p>
          <a:p>
            <a:pPr>
              <a:lnSpc>
                <a:spcPct val="80000"/>
              </a:lnSpc>
              <a:spcBef>
                <a:spcPts val="600"/>
              </a:spcBef>
              <a:spcAft>
                <a:spcPts val="600"/>
              </a:spcAft>
            </a:pPr>
            <a:r>
              <a:rPr lang="en-US" sz="2600" dirty="0" smtClean="0"/>
              <a:t>Once all students have submitted their tests, end the test session immediately by clicking “Stop Session” in the Test Administrator Interface. This will pause any remaining tests, so only select “Stop Session” after all students have submitted their tests.</a:t>
            </a:r>
          </a:p>
          <a:p>
            <a:pPr>
              <a:lnSpc>
                <a:spcPct val="80000"/>
              </a:lnSpc>
              <a:spcBef>
                <a:spcPts val="600"/>
              </a:spcBef>
              <a:spcAft>
                <a:spcPts val="600"/>
              </a:spcAft>
            </a:pPr>
            <a:r>
              <a:rPr lang="en-US" sz="2600" dirty="0" smtClean="0"/>
              <a:t>Then log out of the Test Administrator Interface by clicking “Log Out” in the upper right corner of the screen.</a:t>
            </a:r>
            <a:endParaRPr lang="en-US" sz="26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5" name="Slide Number Placeholder 4"/>
          <p:cNvSpPr>
            <a:spLocks noGrp="1"/>
          </p:cNvSpPr>
          <p:nvPr>
            <p:ph type="sldNum" sz="quarter" idx="12"/>
          </p:nvPr>
        </p:nvSpPr>
        <p:spPr/>
        <p:txBody>
          <a:bodyPr/>
          <a:lstStyle/>
          <a:p>
            <a:fld id="{60F88D64-766A-45C3-93FE-3E1D3068B07A}" type="slidenum">
              <a:rPr lang="en-US" smtClean="0"/>
              <a:t>79</a:t>
            </a:fld>
            <a:endParaRPr lang="en-US" dirty="0"/>
          </a:p>
        </p:txBody>
      </p:sp>
    </p:spTree>
    <p:extLst>
      <p:ext uri="{BB962C8B-B14F-4D97-AF65-F5344CB8AC3E}">
        <p14:creationId xmlns:p14="http://schemas.microsoft.com/office/powerpoint/2010/main" val="26392244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During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Keep Time</a:t>
            </a:r>
          </a:p>
          <a:p>
            <a:pPr>
              <a:lnSpc>
                <a:spcPct val="80000"/>
              </a:lnSpc>
              <a:spcBef>
                <a:spcPts val="600"/>
              </a:spcBef>
              <a:spcAft>
                <a:spcPts val="600"/>
              </a:spcAft>
            </a:pPr>
            <a:r>
              <a:rPr lang="en-US" sz="2600" dirty="0" smtClean="0"/>
              <a:t>Keep accurate time when administering a test session.</a:t>
            </a:r>
          </a:p>
          <a:p>
            <a:pPr>
              <a:lnSpc>
                <a:spcPct val="80000"/>
              </a:lnSpc>
              <a:spcBef>
                <a:spcPts val="600"/>
              </a:spcBef>
              <a:spcAft>
                <a:spcPts val="600"/>
              </a:spcAft>
            </a:pPr>
            <a:r>
              <a:rPr lang="en-US" sz="2600" dirty="0" smtClean="0"/>
              <a:t>Record starting and stopping times in the spaces provided in the script and also display these times for students. </a:t>
            </a:r>
            <a:r>
              <a:rPr lang="en-US" sz="2600" b="1" dirty="0" smtClean="0"/>
              <a:t>Remember that failure to provide the correct amount of time will likely result in test invalidation.</a:t>
            </a:r>
            <a:endParaRPr lang="en-US" sz="2600" dirty="0" smtClean="0"/>
          </a:p>
          <a:p>
            <a:pPr>
              <a:lnSpc>
                <a:spcPct val="80000"/>
              </a:lnSpc>
              <a:spcBef>
                <a:spcPts val="600"/>
              </a:spcBef>
              <a:spcAft>
                <a:spcPts val="600"/>
              </a:spcAft>
            </a:pPr>
            <a:r>
              <a:rPr lang="en-US" sz="2600" dirty="0" smtClean="0"/>
              <a:t>For all FSA ELA Writing Component Test sessions, students may be provided an additional 30 minutes to complete the test (120 minutes total). Students are NOT required to have an extended time accommodation to receive the additional 30 minutes.</a:t>
            </a:r>
            <a:endParaRPr lang="en-US" sz="26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80</a:t>
            </a:fld>
            <a:endParaRPr lang="en-US" dirty="0"/>
          </a:p>
        </p:txBody>
      </p:sp>
    </p:spTree>
    <p:extLst>
      <p:ext uri="{BB962C8B-B14F-4D97-AF65-F5344CB8AC3E}">
        <p14:creationId xmlns:p14="http://schemas.microsoft.com/office/powerpoint/2010/main" val="10150422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During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Maintain Test Security</a:t>
            </a:r>
          </a:p>
          <a:p>
            <a:pPr>
              <a:lnSpc>
                <a:spcPct val="80000"/>
              </a:lnSpc>
              <a:spcBef>
                <a:spcPts val="600"/>
              </a:spcBef>
              <a:spcAft>
                <a:spcPts val="600"/>
              </a:spcAft>
            </a:pPr>
            <a:r>
              <a:rPr lang="en-US" sz="2600" dirty="0" smtClean="0"/>
              <a:t>Maintain test security at all times, and report violations or concerns to your school assessment coordinator immediately.</a:t>
            </a:r>
          </a:p>
          <a:p>
            <a:pPr>
              <a:lnSpc>
                <a:spcPct val="80000"/>
              </a:lnSpc>
              <a:spcBef>
                <a:spcPts val="600"/>
              </a:spcBef>
              <a:spcAft>
                <a:spcPts val="600"/>
              </a:spcAft>
            </a:pPr>
            <a:r>
              <a:rPr lang="en-US" sz="2600" dirty="0" smtClean="0"/>
              <a:t>Adhere to the </a:t>
            </a:r>
            <a:r>
              <a:rPr lang="en-US" sz="2600" i="1" dirty="0" smtClean="0"/>
              <a:t>Test Security Policies and Procedures</a:t>
            </a:r>
            <a:r>
              <a:rPr lang="en-US" sz="2600" b="1" i="1" dirty="0" smtClean="0"/>
              <a:t> </a:t>
            </a:r>
            <a:r>
              <a:rPr lang="en-US" sz="2600" dirty="0" smtClean="0"/>
              <a:t>section of the manual and the Statute and Rule in Appendix C, and abide by the </a:t>
            </a:r>
            <a:r>
              <a:rPr lang="en-US" sz="2600" i="1" dirty="0" smtClean="0"/>
              <a:t>Test Administration and Security Agreement</a:t>
            </a:r>
            <a:r>
              <a:rPr lang="en-US" sz="2600" dirty="0" smtClean="0"/>
              <a:t> and the </a:t>
            </a:r>
            <a:r>
              <a:rPr lang="en-US" sz="2600" i="1" dirty="0" smtClean="0"/>
              <a:t>Test Administrator Prohibited Activities Agreement</a:t>
            </a:r>
            <a:r>
              <a:rPr lang="en-US" sz="2600" dirty="0" smtClean="0"/>
              <a:t> that you signed prior to testing.</a:t>
            </a:r>
          </a:p>
        </p:txBody>
      </p:sp>
      <p:sp>
        <p:nvSpPr>
          <p:cNvPr id="5"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4" name="Slide Number Placeholder 3"/>
          <p:cNvSpPr>
            <a:spLocks noGrp="1"/>
          </p:cNvSpPr>
          <p:nvPr>
            <p:ph type="sldNum" sz="quarter" idx="12"/>
          </p:nvPr>
        </p:nvSpPr>
        <p:spPr/>
        <p:txBody>
          <a:bodyPr/>
          <a:lstStyle/>
          <a:p>
            <a:fld id="{60F88D64-766A-45C3-93FE-3E1D3068B07A}" type="slidenum">
              <a:rPr lang="en-US" smtClean="0"/>
              <a:t>81</a:t>
            </a:fld>
            <a:endParaRPr lang="en-US" dirty="0"/>
          </a:p>
        </p:txBody>
      </p:sp>
    </p:spTree>
    <p:extLst>
      <p:ext uri="{BB962C8B-B14F-4D97-AF65-F5344CB8AC3E}">
        <p14:creationId xmlns:p14="http://schemas.microsoft.com/office/powerpoint/2010/main" val="36267520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Administrator</a:t>
            </a:r>
            <a:br>
              <a:rPr lang="en-US" dirty="0"/>
            </a:br>
            <a:r>
              <a:rPr lang="en-US" dirty="0"/>
              <a:t>During Testing</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800" b="1" dirty="0"/>
              <a:t>Maintain Test </a:t>
            </a:r>
            <a:r>
              <a:rPr lang="en-US" sz="2800" b="1" dirty="0" smtClean="0"/>
              <a:t>Security (cont.)</a:t>
            </a:r>
          </a:p>
          <a:p>
            <a:pPr marL="0" indent="0">
              <a:lnSpc>
                <a:spcPct val="80000"/>
              </a:lnSpc>
              <a:spcBef>
                <a:spcPts val="600"/>
              </a:spcBef>
              <a:spcAft>
                <a:spcPts val="600"/>
              </a:spcAft>
              <a:buNone/>
            </a:pPr>
            <a:r>
              <a:rPr lang="en-US" sz="2400" dirty="0" smtClean="0"/>
              <a:t>For CBT only:</a:t>
            </a:r>
            <a:endParaRPr lang="en-US" sz="2400" dirty="0"/>
          </a:p>
          <a:p>
            <a:pPr>
              <a:lnSpc>
                <a:spcPct val="80000"/>
              </a:lnSpc>
              <a:spcBef>
                <a:spcPts val="600"/>
              </a:spcBef>
              <a:spcAft>
                <a:spcPts val="600"/>
              </a:spcAft>
            </a:pPr>
            <a:r>
              <a:rPr lang="en-US" sz="2400" dirty="0" smtClean="0"/>
              <a:t>If students leave the room during a CBT test session for short breaks (e.g., restroom), it is recommended that visual blocks be applied to students’ computer screens (e.g., monitors turned off, folders taped to screens) instead of pausing a student’s test. If a student’s test is paused in TDS, that student must log back in and be approved in TDS before he or she can continue testing.</a:t>
            </a:r>
          </a:p>
          <a:p>
            <a:pPr>
              <a:lnSpc>
                <a:spcPct val="80000"/>
              </a:lnSpc>
              <a:spcBef>
                <a:spcPts val="600"/>
              </a:spcBef>
              <a:spcAft>
                <a:spcPts val="600"/>
              </a:spcAft>
            </a:pPr>
            <a:r>
              <a:rPr lang="en-US" sz="2400" dirty="0" smtClean="0"/>
              <a:t>For a longer break, you must secure a student’s computer by pausing the student’s test. Students may pause their own tests before leaving their seats. If the student has not paused his or her test, you must pause the test via the Test Administrator Interface. Your school assessment coordinator will provide instructions.</a:t>
            </a:r>
            <a:endParaRPr lang="en-US" sz="2400" dirty="0"/>
          </a:p>
          <a:p>
            <a:pPr marL="0" indent="0">
              <a:lnSpc>
                <a:spcPct val="80000"/>
              </a:lnSpc>
              <a:spcBef>
                <a:spcPts val="600"/>
              </a:spcBef>
              <a:spcAft>
                <a:spcPts val="600"/>
              </a:spcAft>
              <a:buNone/>
            </a:pPr>
            <a:endParaRPr lang="en-US" sz="1600" dirty="0"/>
          </a:p>
        </p:txBody>
      </p:sp>
      <p:sp>
        <p:nvSpPr>
          <p:cNvPr id="6"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4" name="Slide Number Placeholder 3"/>
          <p:cNvSpPr>
            <a:spLocks noGrp="1"/>
          </p:cNvSpPr>
          <p:nvPr>
            <p:ph type="sldNum" sz="quarter" idx="12"/>
          </p:nvPr>
        </p:nvSpPr>
        <p:spPr/>
        <p:txBody>
          <a:bodyPr/>
          <a:lstStyle/>
          <a:p>
            <a:fld id="{60F88D64-766A-45C3-93FE-3E1D3068B07A}" type="slidenum">
              <a:rPr lang="en-US" smtClean="0"/>
              <a:t>82</a:t>
            </a:fld>
            <a:endParaRPr lang="en-US" dirty="0"/>
          </a:p>
        </p:txBody>
      </p:sp>
    </p:spTree>
    <p:extLst>
      <p:ext uri="{BB962C8B-B14F-4D97-AF65-F5344CB8AC3E}">
        <p14:creationId xmlns:p14="http://schemas.microsoft.com/office/powerpoint/2010/main" val="6203607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Administrator</a:t>
            </a:r>
            <a:br>
              <a:rPr lang="en-US" dirty="0" smtClean="0"/>
            </a:br>
            <a:r>
              <a:rPr lang="en-US" dirty="0" smtClean="0"/>
              <a:t>During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Supervise Test Administration</a:t>
            </a:r>
          </a:p>
          <a:p>
            <a:pPr marL="0" indent="0">
              <a:lnSpc>
                <a:spcPct val="80000"/>
              </a:lnSpc>
              <a:spcBef>
                <a:spcPts val="600"/>
              </a:spcBef>
              <a:spcAft>
                <a:spcPts val="600"/>
              </a:spcAft>
              <a:buNone/>
            </a:pPr>
            <a:r>
              <a:rPr lang="en-US" sz="2600" b="1" dirty="0" smtClean="0"/>
              <a:t>Your full attention should be on students at all times during testing.</a:t>
            </a:r>
            <a:r>
              <a:rPr lang="en-US" sz="2600" dirty="0" smtClean="0"/>
              <a:t> If issues arise during testing, you may need to use your computer or phone to contact your school assessment coordinator; however, it is not appropriate to use the computer or phone for unrelated activities (such as grading or personal communication) during a test session.</a:t>
            </a:r>
          </a:p>
          <a:p>
            <a:pPr marL="0" indent="0">
              <a:lnSpc>
                <a:spcPct val="80000"/>
              </a:lnSpc>
              <a:spcBef>
                <a:spcPts val="600"/>
              </a:spcBef>
              <a:spcAft>
                <a:spcPts val="600"/>
              </a:spcAft>
              <a:buNone/>
            </a:pPr>
            <a:endParaRPr lang="en-US" sz="2600" b="1" dirty="0"/>
          </a:p>
        </p:txBody>
      </p:sp>
      <p:sp>
        <p:nvSpPr>
          <p:cNvPr id="6"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4" name="Slide Number Placeholder 3"/>
          <p:cNvSpPr>
            <a:spLocks noGrp="1"/>
          </p:cNvSpPr>
          <p:nvPr>
            <p:ph type="sldNum" sz="quarter" idx="12"/>
          </p:nvPr>
        </p:nvSpPr>
        <p:spPr/>
        <p:txBody>
          <a:bodyPr/>
          <a:lstStyle/>
          <a:p>
            <a:fld id="{60F88D64-766A-45C3-93FE-3E1D3068B07A}" type="slidenum">
              <a:rPr lang="en-US" smtClean="0"/>
              <a:t>83</a:t>
            </a:fld>
            <a:endParaRPr lang="en-US" dirty="0"/>
          </a:p>
        </p:txBody>
      </p:sp>
    </p:spTree>
    <p:extLst>
      <p:ext uri="{BB962C8B-B14F-4D97-AF65-F5344CB8AC3E}">
        <p14:creationId xmlns:p14="http://schemas.microsoft.com/office/powerpoint/2010/main" val="14269232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Administrator</a:t>
            </a:r>
            <a:br>
              <a:rPr lang="en-US" dirty="0" smtClean="0"/>
            </a:br>
            <a:r>
              <a:rPr lang="en-US" dirty="0" smtClean="0"/>
              <a:t>During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Supervise Test Administration (cont.)</a:t>
            </a:r>
          </a:p>
          <a:p>
            <a:pPr marL="0" indent="0">
              <a:lnSpc>
                <a:spcPct val="80000"/>
              </a:lnSpc>
              <a:spcBef>
                <a:spcPts val="600"/>
              </a:spcBef>
              <a:spcAft>
                <a:spcPts val="600"/>
              </a:spcAft>
              <a:buNone/>
            </a:pPr>
            <a:r>
              <a:rPr lang="en-US" sz="2600" dirty="0" smtClean="0"/>
              <a:t>During testing, ensure that students:</a:t>
            </a:r>
          </a:p>
          <a:p>
            <a:pPr>
              <a:lnSpc>
                <a:spcPct val="80000"/>
              </a:lnSpc>
              <a:spcBef>
                <a:spcPts val="600"/>
              </a:spcBef>
              <a:spcAft>
                <a:spcPts val="600"/>
              </a:spcAft>
            </a:pPr>
            <a:r>
              <a:rPr lang="en-US" sz="2600" dirty="0" smtClean="0"/>
              <a:t>Have cleared their desks or workstations of all materials except for the appropriate test materials (test and answer books, planning sheets, test tickets, passage booklets, and pencils, as applicable).</a:t>
            </a:r>
          </a:p>
          <a:p>
            <a:pPr>
              <a:lnSpc>
                <a:spcPct val="80000"/>
              </a:lnSpc>
              <a:spcBef>
                <a:spcPts val="600"/>
              </a:spcBef>
              <a:spcAft>
                <a:spcPts val="600"/>
              </a:spcAft>
            </a:pPr>
            <a:r>
              <a:rPr lang="en-US" sz="2600" dirty="0" smtClean="0"/>
              <a:t>Do not have books, notes, scratch paper (other than their planning sheets), or electronic devices of any kind during testing, even if they do not use them.</a:t>
            </a:r>
          </a:p>
          <a:p>
            <a:pPr>
              <a:lnSpc>
                <a:spcPct val="80000"/>
              </a:lnSpc>
              <a:spcBef>
                <a:spcPts val="600"/>
              </a:spcBef>
              <a:spcAft>
                <a:spcPts val="600"/>
              </a:spcAft>
            </a:pPr>
            <a:r>
              <a:rPr lang="en-US" sz="2600" dirty="0" smtClean="0"/>
              <a:t>Use</a:t>
            </a:r>
            <a:r>
              <a:rPr lang="en-US" sz="2600" b="1" dirty="0" smtClean="0"/>
              <a:t> </a:t>
            </a:r>
            <a:r>
              <a:rPr lang="en-US" sz="2600" dirty="0" smtClean="0"/>
              <a:t>only No. 2 pencils. (PBT only)</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84</a:t>
            </a:fld>
            <a:endParaRPr lang="en-US" dirty="0"/>
          </a:p>
        </p:txBody>
      </p:sp>
    </p:spTree>
    <p:extLst>
      <p:ext uri="{BB962C8B-B14F-4D97-AF65-F5344CB8AC3E}">
        <p14:creationId xmlns:p14="http://schemas.microsoft.com/office/powerpoint/2010/main" val="28018208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Administrator</a:t>
            </a:r>
            <a:br>
              <a:rPr lang="en-US" dirty="0" smtClean="0"/>
            </a:br>
            <a:r>
              <a:rPr lang="en-US" dirty="0" smtClean="0"/>
              <a:t>During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3000" b="1" dirty="0" smtClean="0"/>
              <a:t>Supervise Test Administration (cont.)</a:t>
            </a:r>
          </a:p>
          <a:p>
            <a:pPr marL="0" indent="0">
              <a:lnSpc>
                <a:spcPct val="80000"/>
              </a:lnSpc>
              <a:spcBef>
                <a:spcPts val="600"/>
              </a:spcBef>
              <a:spcAft>
                <a:spcPts val="600"/>
              </a:spcAft>
              <a:buNone/>
            </a:pPr>
            <a:r>
              <a:rPr lang="en-US" sz="2600" dirty="0" smtClean="0"/>
              <a:t>During </a:t>
            </a:r>
            <a:r>
              <a:rPr lang="en-US" sz="2600" dirty="0"/>
              <a:t>testing, ensure that </a:t>
            </a:r>
            <a:r>
              <a:rPr lang="en-US" sz="2600" dirty="0" smtClean="0"/>
              <a:t>students (cont.):</a:t>
            </a:r>
          </a:p>
          <a:p>
            <a:pPr>
              <a:lnSpc>
                <a:spcPct val="80000"/>
              </a:lnSpc>
              <a:spcBef>
                <a:spcPts val="600"/>
              </a:spcBef>
              <a:spcAft>
                <a:spcPts val="600"/>
              </a:spcAft>
            </a:pPr>
            <a:r>
              <a:rPr lang="en-US" sz="2600" dirty="0"/>
              <a:t>Do not talk to other </a:t>
            </a:r>
            <a:r>
              <a:rPr lang="en-US" sz="2600" dirty="0" smtClean="0"/>
              <a:t>students </a:t>
            </a:r>
            <a:r>
              <a:rPr lang="en-US" sz="2600" dirty="0"/>
              <a:t>or make any disturbance</a:t>
            </a:r>
            <a:r>
              <a:rPr lang="en-US" sz="2600" dirty="0" smtClean="0"/>
              <a:t>.</a:t>
            </a:r>
          </a:p>
          <a:p>
            <a:pPr>
              <a:lnSpc>
                <a:spcPct val="80000"/>
              </a:lnSpc>
              <a:spcBef>
                <a:spcPts val="600"/>
              </a:spcBef>
              <a:spcAft>
                <a:spcPts val="600"/>
              </a:spcAft>
            </a:pPr>
            <a:r>
              <a:rPr lang="en-US" sz="2600" dirty="0" smtClean="0"/>
              <a:t>Have signed below the Testing Rules Acknowledgment in their test and answer books or on their planning sheets.</a:t>
            </a:r>
          </a:p>
          <a:p>
            <a:pPr>
              <a:lnSpc>
                <a:spcPct val="80000"/>
              </a:lnSpc>
              <a:spcBef>
                <a:spcPts val="600"/>
              </a:spcBef>
              <a:spcAft>
                <a:spcPts val="600"/>
              </a:spcAft>
            </a:pPr>
            <a:r>
              <a:rPr lang="en-US" sz="2600" dirty="0" smtClean="0"/>
              <a:t>Are working independently.</a:t>
            </a:r>
          </a:p>
          <a:p>
            <a:pPr>
              <a:lnSpc>
                <a:spcPct val="80000"/>
              </a:lnSpc>
              <a:spcBef>
                <a:spcPts val="600"/>
              </a:spcBef>
              <a:spcAft>
                <a:spcPts val="600"/>
              </a:spcAft>
            </a:pPr>
            <a:r>
              <a:rPr lang="en-US" sz="2600" dirty="0" smtClean="0"/>
              <a:t>Allow enough time to enter their responses into the test if they are using their planning sheets.</a:t>
            </a:r>
            <a:endParaRPr lang="en-US" sz="2600" dirty="0"/>
          </a:p>
          <a:p>
            <a:pPr marL="0" indent="0">
              <a:lnSpc>
                <a:spcPct val="80000"/>
              </a:lnSpc>
              <a:spcBef>
                <a:spcPts val="600"/>
              </a:spcBef>
              <a:spcAft>
                <a:spcPts val="600"/>
              </a:spcAft>
              <a:buNone/>
            </a:pPr>
            <a:endParaRPr lang="en-US" sz="2600" dirty="0"/>
          </a:p>
          <a:p>
            <a:pPr marL="0" indent="0">
              <a:lnSpc>
                <a:spcPct val="80000"/>
              </a:lnSpc>
              <a:spcBef>
                <a:spcPts val="600"/>
              </a:spcBef>
              <a:spcAft>
                <a:spcPts val="600"/>
              </a:spcAft>
              <a:buNone/>
            </a:pPr>
            <a:endParaRPr lang="en-US" sz="2600" b="1"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85</a:t>
            </a:fld>
            <a:endParaRPr lang="en-US" dirty="0"/>
          </a:p>
        </p:txBody>
      </p:sp>
    </p:spTree>
    <p:extLst>
      <p:ext uri="{BB962C8B-B14F-4D97-AF65-F5344CB8AC3E}">
        <p14:creationId xmlns:p14="http://schemas.microsoft.com/office/powerpoint/2010/main" val="12276007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Administrator</a:t>
            </a:r>
            <a:br>
              <a:rPr lang="en-US" dirty="0" smtClean="0"/>
            </a:br>
            <a:r>
              <a:rPr lang="en-US" dirty="0" smtClean="0"/>
              <a:t>During Testing</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300" dirty="0" smtClean="0"/>
              <a:t>Students may use their planning sheets as work space to take notes and plan their responses. Students taking paper-based tests may underline and/or circle words or phrases, etc., in the passages and prompt.</a:t>
            </a:r>
          </a:p>
          <a:p>
            <a:pPr>
              <a:lnSpc>
                <a:spcPct val="80000"/>
              </a:lnSpc>
              <a:spcBef>
                <a:spcPts val="600"/>
              </a:spcBef>
              <a:spcAft>
                <a:spcPts val="600"/>
              </a:spcAft>
            </a:pPr>
            <a:r>
              <a:rPr lang="en-US" sz="2300" dirty="0" smtClean="0"/>
              <a:t>While you may encourage students to continue working, you may NOT talk with them about the test content or help them with their responses. Any desktop-viewing programs or similar software that would enable you to view or record test content and student responses must be turned off during testing. If students finish the test before the allotted time has elapsed, you may encourage them to go back and check their work; however, you may not discuss test content or responses with students, even after testing has been completed.</a:t>
            </a:r>
            <a:endParaRPr lang="en-US" sz="23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86</a:t>
            </a:fld>
            <a:endParaRPr lang="en-US" dirty="0"/>
          </a:p>
        </p:txBody>
      </p:sp>
    </p:spTree>
    <p:extLst>
      <p:ext uri="{BB962C8B-B14F-4D97-AF65-F5344CB8AC3E}">
        <p14:creationId xmlns:p14="http://schemas.microsoft.com/office/powerpoint/2010/main" val="34723047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Administrator</a:t>
            </a:r>
            <a:br>
              <a:rPr lang="en-US" dirty="0" smtClean="0"/>
            </a:br>
            <a:r>
              <a:rPr lang="en-US" dirty="0" smtClean="0"/>
              <a:t>During Testing</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pPr>
            <a:r>
              <a:rPr lang="en-US" sz="2300" dirty="0" smtClean="0"/>
              <a:t>If a student’s computer is disconnected from the test, contact the technology coordinator to help diagnose any technical issues or resume the student’s test in TDS. Then assist the student with logging in again. Once a student logs back in to his or her test, you will need to approve the student again in TDS. </a:t>
            </a:r>
            <a:r>
              <a:rPr lang="en-US" sz="2300" b="1" dirty="0" smtClean="0"/>
              <a:t>If a student still has difficulty logging in or gets kicked out of his or her test more than once, the student should not continue to attempt to log in until the issue is diagnosed and resolved.</a:t>
            </a:r>
            <a:r>
              <a:rPr lang="en-US" sz="2300" dirty="0"/>
              <a:t> </a:t>
            </a:r>
            <a:r>
              <a:rPr lang="en-US" sz="2300" dirty="0" smtClean="0"/>
              <a:t>Additional troubleshooting information is available in the portal.</a:t>
            </a:r>
          </a:p>
          <a:p>
            <a:pPr>
              <a:lnSpc>
                <a:spcPct val="80000"/>
              </a:lnSpc>
              <a:spcBef>
                <a:spcPts val="600"/>
              </a:spcBef>
              <a:spcAft>
                <a:spcPts val="600"/>
              </a:spcAft>
            </a:pPr>
            <a:r>
              <a:rPr lang="en-US" sz="2300" b="1" dirty="0" smtClean="0"/>
              <a:t>You may not read or comment on student responses or help students plan what to write. Further, you may not read planning sheets or check through test and answer books, return them to students after they have been collected, or discuss test content, even after all test materials have been returned and testing has been completed.</a:t>
            </a:r>
            <a:endParaRPr lang="en-US" sz="2300" b="1"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87</a:t>
            </a:fld>
            <a:endParaRPr lang="en-US" dirty="0"/>
          </a:p>
        </p:txBody>
      </p:sp>
    </p:spTree>
    <p:extLst>
      <p:ext uri="{BB962C8B-B14F-4D97-AF65-F5344CB8AC3E}">
        <p14:creationId xmlns:p14="http://schemas.microsoft.com/office/powerpoint/2010/main" val="22893410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Administrator</a:t>
            </a:r>
            <a:br>
              <a:rPr lang="en-US" dirty="0" smtClean="0"/>
            </a:br>
            <a:r>
              <a:rPr lang="en-US" dirty="0" smtClean="0"/>
              <a:t>After Testing Checklist</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buSzPct val="75000"/>
              <a:buFont typeface="Wingdings" panose="05000000000000000000" pitchFamily="2" charset="2"/>
              <a:buChar char="q"/>
            </a:pPr>
            <a:r>
              <a:rPr lang="en-US" sz="2400" dirty="0" smtClean="0"/>
              <a:t>Verify </a:t>
            </a:r>
            <a:r>
              <a:rPr lang="en-US" sz="2400" dirty="0"/>
              <a:t>that you have collected all required administration information, including accommodations used by each student. Make a copy for your files</a:t>
            </a:r>
            <a:r>
              <a:rPr lang="en-US" sz="2400" dirty="0" smtClean="0"/>
              <a:t>.</a:t>
            </a:r>
          </a:p>
          <a:p>
            <a:pPr>
              <a:lnSpc>
                <a:spcPct val="80000"/>
              </a:lnSpc>
              <a:spcBef>
                <a:spcPts val="600"/>
              </a:spcBef>
              <a:spcAft>
                <a:spcPts val="600"/>
              </a:spcAft>
              <a:buSzPct val="75000"/>
              <a:buFont typeface="Wingdings" panose="05000000000000000000" pitchFamily="2" charset="2"/>
              <a:buChar char="q"/>
            </a:pPr>
            <a:r>
              <a:rPr lang="en-US" sz="2400" dirty="0" smtClean="0"/>
              <a:t>Report any missing materials (test and answer books, test tickets, used planning sheets) to your school assessment coordinator immediately.</a:t>
            </a:r>
          </a:p>
          <a:p>
            <a:pPr>
              <a:lnSpc>
                <a:spcPct val="80000"/>
              </a:lnSpc>
              <a:spcBef>
                <a:spcPts val="600"/>
              </a:spcBef>
              <a:spcAft>
                <a:spcPts val="600"/>
              </a:spcAft>
              <a:buSzPct val="75000"/>
              <a:buFont typeface="Wingdings" panose="05000000000000000000" pitchFamily="2" charset="2"/>
              <a:buChar char="q"/>
            </a:pPr>
            <a:r>
              <a:rPr lang="en-US" sz="2400" dirty="0" smtClean="0"/>
              <a:t>Verify that your seating chart and Security Log have been completed correctly; make copies for your files.</a:t>
            </a:r>
          </a:p>
          <a:p>
            <a:pPr>
              <a:lnSpc>
                <a:spcPct val="80000"/>
              </a:lnSpc>
              <a:spcBef>
                <a:spcPts val="600"/>
              </a:spcBef>
              <a:spcAft>
                <a:spcPts val="600"/>
              </a:spcAft>
              <a:buSzPct val="75000"/>
              <a:buFont typeface="Wingdings" panose="05000000000000000000" pitchFamily="2" charset="2"/>
              <a:buChar char="q"/>
            </a:pPr>
            <a:r>
              <a:rPr lang="en-US" sz="2400" dirty="0" smtClean="0"/>
              <a:t>Organize test materials and return them to your school assessment coordinator.</a:t>
            </a:r>
          </a:p>
          <a:p>
            <a:pPr>
              <a:lnSpc>
                <a:spcPct val="80000"/>
              </a:lnSpc>
              <a:spcBef>
                <a:spcPts val="600"/>
              </a:spcBef>
              <a:spcAft>
                <a:spcPts val="600"/>
              </a:spcAft>
              <a:buSzPct val="75000"/>
              <a:buFont typeface="Wingdings" panose="05000000000000000000" pitchFamily="2" charset="2"/>
              <a:buChar char="q"/>
            </a:pPr>
            <a:r>
              <a:rPr lang="en-US" sz="2400" dirty="0" smtClean="0"/>
              <a:t>Complete the appropriate comment form in the FSA Portal.</a:t>
            </a:r>
          </a:p>
          <a:p>
            <a:pPr>
              <a:lnSpc>
                <a:spcPct val="80000"/>
              </a:lnSpc>
              <a:spcBef>
                <a:spcPts val="600"/>
              </a:spcBef>
              <a:spcAft>
                <a:spcPts val="600"/>
              </a:spcAft>
              <a:buSzPct val="75000"/>
              <a:buFont typeface="Wingdings" panose="05000000000000000000" pitchFamily="2" charset="2"/>
              <a:buChar char="q"/>
            </a:pPr>
            <a:endParaRPr lang="en-US" sz="2400" dirty="0"/>
          </a:p>
          <a:p>
            <a:pPr>
              <a:lnSpc>
                <a:spcPct val="80000"/>
              </a:lnSpc>
              <a:spcBef>
                <a:spcPts val="600"/>
              </a:spcBef>
              <a:spcAft>
                <a:spcPts val="600"/>
              </a:spcAft>
            </a:pPr>
            <a:endParaRPr lang="en-US" sz="24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88</a:t>
            </a:fld>
            <a:endParaRPr lang="en-US" dirty="0"/>
          </a:p>
        </p:txBody>
      </p:sp>
    </p:spTree>
    <p:extLst>
      <p:ext uri="{BB962C8B-B14F-4D97-AF65-F5344CB8AC3E}">
        <p14:creationId xmlns:p14="http://schemas.microsoft.com/office/powerpoint/2010/main" val="29462873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Administrator</a:t>
            </a:r>
            <a:br>
              <a:rPr lang="en-US" dirty="0" smtClean="0"/>
            </a:br>
            <a:r>
              <a:rPr lang="en-US" dirty="0" smtClean="0"/>
              <a:t>After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700" b="1" dirty="0" smtClean="0"/>
              <a:t>Returns Materials to the School Assessment Coordinator</a:t>
            </a:r>
          </a:p>
          <a:p>
            <a:pPr marL="0" indent="0">
              <a:lnSpc>
                <a:spcPct val="80000"/>
              </a:lnSpc>
              <a:spcBef>
                <a:spcPts val="600"/>
              </a:spcBef>
              <a:spcAft>
                <a:spcPts val="600"/>
              </a:spcAft>
              <a:buNone/>
            </a:pPr>
            <a:r>
              <a:rPr lang="en-US" sz="2300" dirty="0" smtClean="0"/>
              <a:t>Complete the following steps after testing:</a:t>
            </a:r>
          </a:p>
          <a:p>
            <a:pPr marL="514350" indent="-514350">
              <a:lnSpc>
                <a:spcPct val="80000"/>
              </a:lnSpc>
              <a:spcBef>
                <a:spcPts val="600"/>
              </a:spcBef>
              <a:spcAft>
                <a:spcPts val="600"/>
              </a:spcAft>
              <a:buFont typeface="+mj-lt"/>
              <a:buAutoNum type="arabicPeriod"/>
            </a:pPr>
            <a:r>
              <a:rPr lang="en-US" sz="2300" dirty="0" smtClean="0"/>
              <a:t>Verify that you have collected all required administration information. Notify the school assessment coordinator immediately if any test and answer books, test tickets, passage booklets, or used Writing Planning Sheets are missing.</a:t>
            </a:r>
          </a:p>
          <a:p>
            <a:pPr marL="514350" indent="-514350">
              <a:lnSpc>
                <a:spcPct val="80000"/>
              </a:lnSpc>
              <a:spcBef>
                <a:spcPts val="600"/>
              </a:spcBef>
              <a:spcAft>
                <a:spcPts val="600"/>
              </a:spcAft>
              <a:buFont typeface="+mj-lt"/>
              <a:buAutoNum type="arabicPeriod"/>
            </a:pPr>
            <a:r>
              <a:rPr lang="en-US" sz="2300" dirty="0" smtClean="0"/>
              <a:t>Ensure that the accommodations provided to each student and the accommodations used by each student have been recorded with other required administration information.</a:t>
            </a:r>
          </a:p>
          <a:p>
            <a:pPr marL="514350" indent="-514350">
              <a:lnSpc>
                <a:spcPct val="80000"/>
              </a:lnSpc>
              <a:spcBef>
                <a:spcPts val="600"/>
              </a:spcBef>
              <a:spcAft>
                <a:spcPts val="600"/>
              </a:spcAft>
              <a:buFont typeface="+mj-lt"/>
              <a:buAutoNum type="arabicPeriod"/>
            </a:pPr>
            <a:r>
              <a:rPr lang="en-US" sz="2300" dirty="0" smtClean="0"/>
              <a:t>Verify that your Security Log and seating chart have been completed correctly. Make copies for your files.</a:t>
            </a:r>
          </a:p>
        </p:txBody>
      </p:sp>
      <p:sp>
        <p:nvSpPr>
          <p:cNvPr id="5"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4" name="Slide Number Placeholder 3"/>
          <p:cNvSpPr>
            <a:spLocks noGrp="1"/>
          </p:cNvSpPr>
          <p:nvPr>
            <p:ph type="sldNum" sz="quarter" idx="12"/>
          </p:nvPr>
        </p:nvSpPr>
        <p:spPr/>
        <p:txBody>
          <a:bodyPr/>
          <a:lstStyle/>
          <a:p>
            <a:fld id="{60F88D64-766A-45C3-93FE-3E1D3068B07A}" type="slidenum">
              <a:rPr lang="en-US" smtClean="0"/>
              <a:t>89</a:t>
            </a:fld>
            <a:endParaRPr lang="en-US" dirty="0"/>
          </a:p>
        </p:txBody>
      </p:sp>
    </p:spTree>
    <p:extLst>
      <p:ext uri="{BB962C8B-B14F-4D97-AF65-F5344CB8AC3E}">
        <p14:creationId xmlns:p14="http://schemas.microsoft.com/office/powerpoint/2010/main" val="37027988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Administrator</a:t>
            </a:r>
            <a:br>
              <a:rPr lang="en-US" dirty="0" smtClean="0"/>
            </a:br>
            <a:r>
              <a:rPr lang="en-US" dirty="0" smtClean="0"/>
              <a:t>After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500" b="1" dirty="0"/>
              <a:t>Returns Materials to the School Assessment </a:t>
            </a:r>
            <a:r>
              <a:rPr lang="en-US" sz="2500" b="1" dirty="0" smtClean="0"/>
              <a:t>Coordinator (cont.)</a:t>
            </a:r>
            <a:endParaRPr lang="en-US" sz="2500" b="1" dirty="0"/>
          </a:p>
          <a:p>
            <a:pPr marL="0" indent="0">
              <a:lnSpc>
                <a:spcPct val="80000"/>
              </a:lnSpc>
              <a:spcBef>
                <a:spcPts val="600"/>
              </a:spcBef>
              <a:spcAft>
                <a:spcPts val="600"/>
              </a:spcAft>
              <a:buNone/>
            </a:pPr>
            <a:r>
              <a:rPr lang="en-US" sz="2100" dirty="0" smtClean="0"/>
              <a:t>Complete </a:t>
            </a:r>
            <a:r>
              <a:rPr lang="en-US" sz="2100" dirty="0"/>
              <a:t>the following steps after </a:t>
            </a:r>
            <a:r>
              <a:rPr lang="en-US" sz="2100" dirty="0" smtClean="0"/>
              <a:t>testing (cont.):</a:t>
            </a:r>
          </a:p>
          <a:p>
            <a:pPr marL="514350" indent="-514350">
              <a:lnSpc>
                <a:spcPct val="80000"/>
              </a:lnSpc>
              <a:spcBef>
                <a:spcPts val="600"/>
              </a:spcBef>
              <a:spcAft>
                <a:spcPts val="600"/>
              </a:spcAft>
              <a:buFont typeface="+mj-lt"/>
              <a:buAutoNum type="arabicPeriod" startAt="4"/>
            </a:pPr>
            <a:r>
              <a:rPr lang="en-US" sz="2100" dirty="0" smtClean="0"/>
              <a:t>Return the following materials to your school assessment coordinator:</a:t>
            </a:r>
          </a:p>
          <a:p>
            <a:pPr marL="682625" indent="-346075">
              <a:lnSpc>
                <a:spcPct val="80000"/>
              </a:lnSpc>
              <a:spcBef>
                <a:spcPts val="300"/>
              </a:spcBef>
              <a:spcAft>
                <a:spcPts val="300"/>
              </a:spcAft>
            </a:pPr>
            <a:r>
              <a:rPr lang="en-US" sz="2100" dirty="0" smtClean="0"/>
              <a:t>Test administration manual</a:t>
            </a:r>
          </a:p>
          <a:p>
            <a:pPr marL="682625" indent="-346075">
              <a:lnSpc>
                <a:spcPct val="80000"/>
              </a:lnSpc>
              <a:spcBef>
                <a:spcPts val="300"/>
              </a:spcBef>
              <a:spcAft>
                <a:spcPts val="300"/>
              </a:spcAft>
            </a:pPr>
            <a:r>
              <a:rPr lang="en-US" sz="2100" dirty="0" smtClean="0"/>
              <a:t>Security log</a:t>
            </a:r>
          </a:p>
          <a:p>
            <a:pPr marL="682625" indent="-346075">
              <a:lnSpc>
                <a:spcPct val="80000"/>
              </a:lnSpc>
              <a:spcBef>
                <a:spcPts val="300"/>
              </a:spcBef>
              <a:spcAft>
                <a:spcPts val="300"/>
              </a:spcAft>
            </a:pPr>
            <a:r>
              <a:rPr lang="en-US" sz="2100" dirty="0" smtClean="0"/>
              <a:t>Seating chart</a:t>
            </a:r>
          </a:p>
          <a:p>
            <a:pPr marL="682625" indent="-346075">
              <a:lnSpc>
                <a:spcPct val="80000"/>
              </a:lnSpc>
              <a:spcBef>
                <a:spcPts val="300"/>
              </a:spcBef>
              <a:spcAft>
                <a:spcPts val="300"/>
              </a:spcAft>
            </a:pPr>
            <a:r>
              <a:rPr lang="en-US" sz="2100" dirty="0" smtClean="0"/>
              <a:t>Test tickets</a:t>
            </a:r>
          </a:p>
          <a:p>
            <a:pPr marL="682625" indent="-346075">
              <a:lnSpc>
                <a:spcPct val="80000"/>
              </a:lnSpc>
              <a:spcBef>
                <a:spcPts val="300"/>
              </a:spcBef>
              <a:spcAft>
                <a:spcPts val="300"/>
              </a:spcAft>
            </a:pPr>
            <a:r>
              <a:rPr lang="en-US" sz="2100" dirty="0" smtClean="0"/>
              <a:t>Required administration information</a:t>
            </a:r>
          </a:p>
          <a:p>
            <a:pPr marL="682625" indent="-346075">
              <a:lnSpc>
                <a:spcPct val="80000"/>
              </a:lnSpc>
              <a:spcBef>
                <a:spcPts val="300"/>
              </a:spcBef>
              <a:spcAft>
                <a:spcPts val="300"/>
              </a:spcAft>
            </a:pPr>
            <a:r>
              <a:rPr lang="en-US" sz="2100" dirty="0" smtClean="0"/>
              <a:t>Used and unused planning sheets</a:t>
            </a:r>
          </a:p>
          <a:p>
            <a:pPr marL="682625" indent="-346075">
              <a:lnSpc>
                <a:spcPct val="80000"/>
              </a:lnSpc>
              <a:spcBef>
                <a:spcPts val="300"/>
              </a:spcBef>
              <a:spcAft>
                <a:spcPts val="300"/>
              </a:spcAft>
            </a:pPr>
            <a:r>
              <a:rPr lang="en-US" sz="2100" dirty="0" smtClean="0"/>
              <a:t>Test and answer books</a:t>
            </a:r>
          </a:p>
          <a:p>
            <a:pPr marL="682625" indent="-346075">
              <a:lnSpc>
                <a:spcPct val="80000"/>
              </a:lnSpc>
              <a:spcBef>
                <a:spcPts val="300"/>
              </a:spcBef>
              <a:spcAft>
                <a:spcPts val="300"/>
              </a:spcAft>
            </a:pPr>
            <a:r>
              <a:rPr lang="en-US" sz="2100" dirty="0" smtClean="0"/>
              <a:t>Writing Passage Booklets</a:t>
            </a:r>
          </a:p>
          <a:p>
            <a:pPr marL="682625" indent="-346075">
              <a:lnSpc>
                <a:spcPct val="80000"/>
              </a:lnSpc>
              <a:spcBef>
                <a:spcPts val="300"/>
              </a:spcBef>
              <a:spcAft>
                <a:spcPts val="300"/>
              </a:spcAft>
            </a:pPr>
            <a:r>
              <a:rPr lang="en-US" sz="2100" dirty="0" smtClean="0"/>
              <a:t>Special document test materials (large print, braille, and one-item-per-page)</a:t>
            </a:r>
            <a:endParaRPr lang="en-US" sz="21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90</a:t>
            </a:fld>
            <a:endParaRPr lang="en-US" dirty="0"/>
          </a:p>
        </p:txBody>
      </p:sp>
    </p:spTree>
    <p:extLst>
      <p:ext uri="{BB962C8B-B14F-4D97-AF65-F5344CB8AC3E}">
        <p14:creationId xmlns:p14="http://schemas.microsoft.com/office/powerpoint/2010/main" val="5081538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Before Testing Checklist</a:t>
            </a:r>
            <a:endParaRPr lang="en-US" dirty="0"/>
          </a:p>
        </p:txBody>
      </p:sp>
      <p:sp>
        <p:nvSpPr>
          <p:cNvPr id="3" name="Content Placeholder 2"/>
          <p:cNvSpPr>
            <a:spLocks noGrp="1"/>
          </p:cNvSpPr>
          <p:nvPr>
            <p:ph idx="1"/>
          </p:nvPr>
        </p:nvSpPr>
        <p:spPr/>
        <p:txBody>
          <a:bodyPr>
            <a:noAutofit/>
          </a:bodyPr>
          <a:lstStyle/>
          <a:p>
            <a:pPr>
              <a:lnSpc>
                <a:spcPct val="80000"/>
              </a:lnSpc>
              <a:spcBef>
                <a:spcPts val="300"/>
              </a:spcBef>
              <a:spcAft>
                <a:spcPts val="300"/>
              </a:spcAft>
              <a:buSzPct val="75000"/>
              <a:buFont typeface="Wingdings" panose="05000000000000000000" pitchFamily="2" charset="2"/>
              <a:buChar char="q"/>
            </a:pPr>
            <a:r>
              <a:rPr lang="en-US" sz="2050" dirty="0" smtClean="0"/>
              <a:t>Carefully read the test administration manual, the </a:t>
            </a:r>
            <a:r>
              <a:rPr lang="en-US" sz="2050" i="1" dirty="0" smtClean="0"/>
              <a:t>Test Administrator User Guide,</a:t>
            </a:r>
            <a:r>
              <a:rPr lang="en-US" sz="2050" dirty="0" smtClean="0"/>
              <a:t> and the </a:t>
            </a:r>
            <a:r>
              <a:rPr lang="en-US" sz="2050" i="1" dirty="0" smtClean="0"/>
              <a:t>TIDE User Guide</a:t>
            </a:r>
            <a:r>
              <a:rPr lang="en-US" sz="2050" dirty="0" smtClean="0"/>
              <a:t> (all located in the FSA Portal), as well as any local directions you have been given. Resolve any questions you might have with your district assessment coordinator.</a:t>
            </a:r>
          </a:p>
          <a:p>
            <a:pPr>
              <a:lnSpc>
                <a:spcPct val="80000"/>
              </a:lnSpc>
              <a:spcBef>
                <a:spcPts val="300"/>
              </a:spcBef>
              <a:spcAft>
                <a:spcPts val="300"/>
              </a:spcAft>
              <a:buSzPct val="75000"/>
              <a:buFont typeface="Wingdings" panose="05000000000000000000" pitchFamily="2" charset="2"/>
              <a:buChar char="q"/>
            </a:pPr>
            <a:r>
              <a:rPr lang="en-US" sz="2050" dirty="0" smtClean="0"/>
              <a:t>Read the </a:t>
            </a:r>
            <a:r>
              <a:rPr lang="en-US" sz="2050" i="1" dirty="0" smtClean="0"/>
              <a:t>Test Administrator Policies and Procedures</a:t>
            </a:r>
            <a:r>
              <a:rPr lang="en-US" sz="2050" dirty="0" smtClean="0"/>
              <a:t> and Appendix C of the </a:t>
            </a:r>
            <a:r>
              <a:rPr lang="en-US" sz="2050" i="1" dirty="0" smtClean="0"/>
              <a:t>Spring 2015 FSA ELA Writing Component Test Administration Manual</a:t>
            </a:r>
            <a:r>
              <a:rPr lang="en-US" sz="2050" dirty="0" smtClean="0"/>
              <a:t>, then sign the </a:t>
            </a:r>
            <a:r>
              <a:rPr lang="en-US" sz="2050" i="1" dirty="0" smtClean="0"/>
              <a:t>Test Administration and Security Agreement</a:t>
            </a:r>
            <a:r>
              <a:rPr lang="en-US" sz="2050" dirty="0" smtClean="0"/>
              <a:t> (located in Appendix D of the manual).</a:t>
            </a:r>
          </a:p>
          <a:p>
            <a:pPr>
              <a:lnSpc>
                <a:spcPct val="80000"/>
              </a:lnSpc>
              <a:spcBef>
                <a:spcPts val="300"/>
              </a:spcBef>
              <a:spcAft>
                <a:spcPts val="300"/>
              </a:spcAft>
              <a:buSzPct val="75000"/>
              <a:buFont typeface="Wingdings" panose="05000000000000000000" pitchFamily="2" charset="2"/>
              <a:buChar char="q"/>
            </a:pPr>
            <a:r>
              <a:rPr lang="en-US" sz="2050" dirty="0" smtClean="0"/>
              <a:t>Train your test administrators and proctors and ensure that they, as well as school administrators, sign a </a:t>
            </a:r>
            <a:r>
              <a:rPr lang="en-US" sz="2050" i="1" dirty="0" smtClean="0"/>
              <a:t>Test Administrator and Security Agreement</a:t>
            </a:r>
            <a:r>
              <a:rPr lang="en-US" sz="2050" dirty="0" smtClean="0"/>
              <a:t>.</a:t>
            </a:r>
          </a:p>
          <a:p>
            <a:pPr>
              <a:spcBef>
                <a:spcPts val="300"/>
              </a:spcBef>
              <a:spcAft>
                <a:spcPts val="300"/>
              </a:spcAft>
              <a:buSzPct val="75000"/>
              <a:buFont typeface="Wingdings" panose="05000000000000000000" pitchFamily="2" charset="2"/>
              <a:buChar char="q"/>
            </a:pPr>
            <a:r>
              <a:rPr lang="en-US" sz="2050" dirty="0"/>
              <a:t>Ensure that test administrators sign a Test Administrator Prohibited Activities Agreement (located in Appendix D of the manual).</a:t>
            </a:r>
          </a:p>
          <a:p>
            <a:pPr>
              <a:spcBef>
                <a:spcPts val="300"/>
              </a:spcBef>
              <a:spcAft>
                <a:spcPts val="300"/>
              </a:spcAft>
              <a:buSzPct val="75000"/>
              <a:buFont typeface="Wingdings" panose="05000000000000000000" pitchFamily="2" charset="2"/>
              <a:buChar char="q"/>
            </a:pPr>
            <a:r>
              <a:rPr lang="en-US" sz="2050" dirty="0"/>
              <a:t>Receive test materials from your district assessment coordinator. Maintain an accurate </a:t>
            </a:r>
            <a:r>
              <a:rPr lang="en-US" sz="2050" i="1" dirty="0"/>
              <a:t>Test Materials Chain of Custody Form </a:t>
            </a:r>
            <a:r>
              <a:rPr lang="en-US" sz="2050" dirty="0"/>
              <a:t>at your school (located in Appendix D of the manual). Inventory the materials within 24 hours of receipt and report missing materials or request additional materials immediately.</a:t>
            </a:r>
          </a:p>
          <a:p>
            <a:pPr>
              <a:lnSpc>
                <a:spcPct val="80000"/>
              </a:lnSpc>
              <a:spcBef>
                <a:spcPts val="300"/>
              </a:spcBef>
              <a:spcAft>
                <a:spcPts val="300"/>
              </a:spcAft>
              <a:buSzPct val="75000"/>
              <a:buFont typeface="Wingdings" panose="05000000000000000000" pitchFamily="2" charset="2"/>
              <a:buChar char="q"/>
            </a:pPr>
            <a:endParaRPr lang="en-US" sz="2050" dirty="0" smtClean="0"/>
          </a:p>
          <a:p>
            <a:pPr>
              <a:lnSpc>
                <a:spcPct val="80000"/>
              </a:lnSpc>
              <a:spcBef>
                <a:spcPts val="600"/>
              </a:spcBef>
              <a:spcAft>
                <a:spcPts val="600"/>
              </a:spcAft>
              <a:buSzPct val="75000"/>
              <a:buFont typeface="Wingdings" panose="05000000000000000000" pitchFamily="2" charset="2"/>
              <a:buChar char="q"/>
            </a:pPr>
            <a:endParaRPr lang="en-US" sz="205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91</a:t>
            </a:fld>
            <a:endParaRPr lang="en-US" dirty="0"/>
          </a:p>
        </p:txBody>
      </p:sp>
    </p:spTree>
    <p:extLst>
      <p:ext uri="{BB962C8B-B14F-4D97-AF65-F5344CB8AC3E}">
        <p14:creationId xmlns:p14="http://schemas.microsoft.com/office/powerpoint/2010/main" val="33150976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Before Testing Checklist</a:t>
            </a:r>
            <a:endParaRPr lang="en-US" dirty="0"/>
          </a:p>
        </p:txBody>
      </p:sp>
      <p:sp>
        <p:nvSpPr>
          <p:cNvPr id="3" name="Content Placeholder 2"/>
          <p:cNvSpPr>
            <a:spLocks noGrp="1"/>
          </p:cNvSpPr>
          <p:nvPr>
            <p:ph idx="1"/>
          </p:nvPr>
        </p:nvSpPr>
        <p:spPr/>
        <p:txBody>
          <a:bodyPr>
            <a:noAutofit/>
          </a:bodyPr>
          <a:lstStyle/>
          <a:p>
            <a:pPr>
              <a:spcBef>
                <a:spcPts val="300"/>
              </a:spcBef>
              <a:spcAft>
                <a:spcPts val="300"/>
              </a:spcAft>
              <a:buSzPct val="75000"/>
              <a:buFont typeface="Wingdings" panose="05000000000000000000" pitchFamily="2" charset="2"/>
              <a:buChar char="q"/>
            </a:pPr>
            <a:r>
              <a:rPr lang="en-US" sz="2100" dirty="0"/>
              <a:t>Communicate the process for collecting required administration information to your test administrators.</a:t>
            </a:r>
          </a:p>
          <a:p>
            <a:pPr>
              <a:lnSpc>
                <a:spcPct val="80000"/>
              </a:lnSpc>
              <a:spcBef>
                <a:spcPts val="300"/>
              </a:spcBef>
              <a:spcAft>
                <a:spcPts val="300"/>
              </a:spcAft>
              <a:buSzPct val="75000"/>
              <a:buFont typeface="Wingdings" panose="05000000000000000000" pitchFamily="2" charset="2"/>
              <a:buChar char="q"/>
            </a:pPr>
            <a:r>
              <a:rPr lang="en-US" sz="2100" dirty="0" smtClean="0"/>
              <a:t>Provide </a:t>
            </a:r>
            <a:r>
              <a:rPr lang="en-US" sz="2100" dirty="0"/>
              <a:t>instructions regarding students using additional time. Test administrators may dismiss students who have finished at the end of the 90-minute test session and then continue the test session for students using the additional 30 minutes, OR test administrators may move the students who require additional time to an alternate testing location at the end of the 90-minute session.</a:t>
            </a:r>
          </a:p>
          <a:p>
            <a:pPr>
              <a:lnSpc>
                <a:spcPct val="80000"/>
              </a:lnSpc>
              <a:spcBef>
                <a:spcPts val="300"/>
              </a:spcBef>
              <a:spcAft>
                <a:spcPts val="300"/>
              </a:spcAft>
              <a:buSzPct val="75000"/>
              <a:buFont typeface="Wingdings" panose="05000000000000000000" pitchFamily="2" charset="2"/>
              <a:buChar char="q"/>
            </a:pPr>
            <a:r>
              <a:rPr lang="en-US" sz="2100" dirty="0"/>
              <a:t>Assign proctors, as needed.</a:t>
            </a:r>
          </a:p>
          <a:p>
            <a:pPr>
              <a:lnSpc>
                <a:spcPct val="80000"/>
              </a:lnSpc>
              <a:spcBef>
                <a:spcPts val="300"/>
              </a:spcBef>
              <a:spcAft>
                <a:spcPts val="300"/>
              </a:spcAft>
              <a:buSzPct val="75000"/>
              <a:buFont typeface="Wingdings" panose="05000000000000000000" pitchFamily="2" charset="2"/>
              <a:buChar char="q"/>
            </a:pPr>
            <a:r>
              <a:rPr lang="en-US" sz="2100" dirty="0" smtClean="0"/>
              <a:t>Ensure that appropriate test settings are available for all test sessions.</a:t>
            </a:r>
          </a:p>
          <a:p>
            <a:pPr>
              <a:lnSpc>
                <a:spcPct val="80000"/>
              </a:lnSpc>
              <a:spcBef>
                <a:spcPts val="300"/>
              </a:spcBef>
              <a:spcAft>
                <a:spcPts val="300"/>
              </a:spcAft>
              <a:buSzPct val="75000"/>
              <a:buFont typeface="Wingdings" panose="05000000000000000000" pitchFamily="2" charset="2"/>
              <a:buChar char="q"/>
            </a:pPr>
            <a:r>
              <a:rPr lang="en-US" sz="2100" dirty="0" smtClean="0"/>
              <a:t>If </a:t>
            </a:r>
            <a:r>
              <a:rPr lang="en-US" sz="2100" dirty="0"/>
              <a:t>any students who require accommodations are testing at your school, discuss with test administrators how accommodations will be provided (see Appendix A in the manual</a:t>
            </a:r>
            <a:r>
              <a:rPr lang="en-US" sz="2100" dirty="0" smtClean="0"/>
              <a:t>).</a:t>
            </a:r>
            <a:endParaRPr lang="en-US" sz="21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92</a:t>
            </a:fld>
            <a:endParaRPr lang="en-US" dirty="0"/>
          </a:p>
        </p:txBody>
      </p:sp>
    </p:spTree>
    <p:extLst>
      <p:ext uri="{BB962C8B-B14F-4D97-AF65-F5344CB8AC3E}">
        <p14:creationId xmlns:p14="http://schemas.microsoft.com/office/powerpoint/2010/main" val="28731196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School Assessment Coordinator</a:t>
            </a:r>
            <a:br>
              <a:rPr lang="en-US" dirty="0"/>
            </a:br>
            <a:r>
              <a:rPr lang="en-US" dirty="0"/>
              <a:t>Before Testing Checklist</a:t>
            </a:r>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buSzPct val="75000"/>
              <a:buFont typeface="Wingdings" panose="05000000000000000000" pitchFamily="2" charset="2"/>
              <a:buChar char="q"/>
            </a:pPr>
            <a:r>
              <a:rPr lang="en-US" sz="2300" b="1" dirty="0"/>
              <a:t>For CBT administrations</a:t>
            </a:r>
            <a:r>
              <a:rPr lang="en-US" sz="2300" dirty="0"/>
              <a:t>,</a:t>
            </a:r>
          </a:p>
          <a:p>
            <a:pPr marL="679450">
              <a:lnSpc>
                <a:spcPct val="80000"/>
              </a:lnSpc>
              <a:spcBef>
                <a:spcPts val="300"/>
              </a:spcBef>
              <a:spcAft>
                <a:spcPts val="300"/>
              </a:spcAft>
              <a:buSzPct val="75000"/>
            </a:pPr>
            <a:r>
              <a:rPr lang="en-US" sz="2300" dirty="0"/>
              <a:t>Work with your district assessment coordinator to ensure that test administrators have active usernames and passwords to log into TDS. Also ensure that all students are uploaded into TIDE, and verify that student eligibility is correct in TIDE.</a:t>
            </a:r>
          </a:p>
          <a:p>
            <a:pPr marL="679450">
              <a:lnSpc>
                <a:spcPct val="80000"/>
              </a:lnSpc>
              <a:spcBef>
                <a:spcPts val="300"/>
              </a:spcBef>
              <a:spcAft>
                <a:spcPts val="300"/>
              </a:spcAft>
              <a:buSzPct val="75000"/>
            </a:pPr>
            <a:r>
              <a:rPr lang="en-US" sz="2300" dirty="0"/>
              <a:t>Ensure test administrators understand how to create, monitor, and close test sessions in the Test Administrator Interface in TDS.</a:t>
            </a:r>
          </a:p>
          <a:p>
            <a:pPr marL="679450">
              <a:lnSpc>
                <a:spcPct val="80000"/>
              </a:lnSpc>
              <a:spcBef>
                <a:spcPts val="300"/>
              </a:spcBef>
              <a:spcAft>
                <a:spcPts val="300"/>
              </a:spcAft>
              <a:buSzPct val="75000"/>
            </a:pPr>
            <a:r>
              <a:rPr lang="en-US" sz="2300" dirty="0"/>
              <a:t>Arrange training test sessions to familiarize students and test administrators with the testing platform (optional).</a:t>
            </a:r>
          </a:p>
          <a:p>
            <a:pPr marL="679450">
              <a:lnSpc>
                <a:spcPct val="80000"/>
              </a:lnSpc>
              <a:spcBef>
                <a:spcPts val="300"/>
              </a:spcBef>
              <a:spcAft>
                <a:spcPts val="300"/>
              </a:spcAft>
              <a:buSzPct val="75000"/>
            </a:pPr>
            <a:r>
              <a:rPr lang="en-US" sz="2300" dirty="0"/>
              <a:t>Print test tickets to distribute to test administrators. Test tickets contain login information for students, and each student must have a test ticket to log in to a CBT FSA assessment. Refer to the </a:t>
            </a:r>
            <a:r>
              <a:rPr lang="en-US" sz="2300" i="1" dirty="0"/>
              <a:t>TIDE User Guide</a:t>
            </a:r>
            <a:r>
              <a:rPr lang="en-US" sz="2300" dirty="0"/>
              <a:t> for instructions.</a:t>
            </a:r>
          </a:p>
          <a:p>
            <a:pPr>
              <a:spcBef>
                <a:spcPts val="600"/>
              </a:spcBef>
              <a:spcAft>
                <a:spcPts val="600"/>
              </a:spcAft>
            </a:pPr>
            <a:endParaRPr lang="en-US" sz="23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5" name="Slide Number Placeholder 4"/>
          <p:cNvSpPr>
            <a:spLocks noGrp="1"/>
          </p:cNvSpPr>
          <p:nvPr>
            <p:ph type="sldNum" sz="quarter" idx="12"/>
          </p:nvPr>
        </p:nvSpPr>
        <p:spPr/>
        <p:txBody>
          <a:bodyPr/>
          <a:lstStyle/>
          <a:p>
            <a:fld id="{60F88D64-766A-45C3-93FE-3E1D3068B07A}" type="slidenum">
              <a:rPr lang="en-US" smtClean="0"/>
              <a:t>93</a:t>
            </a:fld>
            <a:endParaRPr lang="en-US" dirty="0"/>
          </a:p>
        </p:txBody>
      </p:sp>
    </p:spTree>
    <p:extLst>
      <p:ext uri="{BB962C8B-B14F-4D97-AF65-F5344CB8AC3E}">
        <p14:creationId xmlns:p14="http://schemas.microsoft.com/office/powerpoint/2010/main" val="12863300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Before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300"/>
              </a:spcBef>
              <a:spcAft>
                <a:spcPts val="300"/>
              </a:spcAft>
              <a:buNone/>
            </a:pPr>
            <a:r>
              <a:rPr lang="en-US" sz="2300" b="1" dirty="0" smtClean="0"/>
              <a:t>Prepare for CBT Administration</a:t>
            </a:r>
          </a:p>
          <a:p>
            <a:pPr>
              <a:lnSpc>
                <a:spcPct val="80000"/>
              </a:lnSpc>
              <a:spcBef>
                <a:spcPts val="300"/>
              </a:spcBef>
              <a:spcAft>
                <a:spcPts val="300"/>
              </a:spcAft>
            </a:pPr>
            <a:r>
              <a:rPr lang="en-US" sz="2000" dirty="0" smtClean="0"/>
              <a:t>Work with your district assessment coordinator to ensure that all test administrators have active usernames and passwords to log in to TDS. Test administrators will need access to the Test Administrator Interface in TDS to administer tests. In addition, test administrators should access and become familiar with the </a:t>
            </a:r>
            <a:r>
              <a:rPr lang="en-US" sz="2000" i="1" dirty="0" smtClean="0"/>
              <a:t>Test Administrator User Guide</a:t>
            </a:r>
            <a:r>
              <a:rPr lang="en-US" sz="2000" dirty="0" smtClean="0"/>
              <a:t> (available in the portal) prior to testing and have access to it during testing.</a:t>
            </a:r>
          </a:p>
          <a:p>
            <a:pPr>
              <a:lnSpc>
                <a:spcPct val="80000"/>
              </a:lnSpc>
              <a:spcBef>
                <a:spcPts val="300"/>
              </a:spcBef>
              <a:spcAft>
                <a:spcPts val="300"/>
              </a:spcAft>
            </a:pPr>
            <a:r>
              <a:rPr lang="en-US" sz="2000" dirty="0" smtClean="0"/>
              <a:t>Work with your district assessment coordinator to ensure that all students are uploaded into TIDE. Prior to testing, school and district assessment coordinators should verify that student eligibility is correct in TIDE, and that any accommodations or test settings are correct. To participate in a computer-based test, students must be listed as eligible for that test in TIDE.</a:t>
            </a:r>
          </a:p>
          <a:p>
            <a:pPr>
              <a:lnSpc>
                <a:spcPct val="80000"/>
              </a:lnSpc>
              <a:spcBef>
                <a:spcPts val="300"/>
              </a:spcBef>
              <a:spcAft>
                <a:spcPts val="300"/>
              </a:spcAft>
            </a:pPr>
            <a:r>
              <a:rPr lang="en-US" sz="2000" dirty="0" smtClean="0"/>
              <a:t>After students have been added to TIDE, you will print test tickets to distribute to test administrators. Test tickets contain login information for students. Each student must have a test ticket to log into CBT FSA assessments. Test tickets are generated in TIDE. See the </a:t>
            </a:r>
            <a:r>
              <a:rPr lang="en-US" sz="2000" i="1" dirty="0" smtClean="0"/>
              <a:t>TIDE User Guide</a:t>
            </a:r>
            <a:r>
              <a:rPr lang="en-US" sz="2000" dirty="0" smtClean="0"/>
              <a:t> for instructions on generating and printing test tickets.</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5" name="Slide Number Placeholder 4"/>
          <p:cNvSpPr>
            <a:spLocks noGrp="1"/>
          </p:cNvSpPr>
          <p:nvPr>
            <p:ph type="sldNum" sz="quarter" idx="12"/>
          </p:nvPr>
        </p:nvSpPr>
        <p:spPr/>
        <p:txBody>
          <a:bodyPr/>
          <a:lstStyle/>
          <a:p>
            <a:fld id="{60F88D64-766A-45C3-93FE-3E1D3068B07A}" type="slidenum">
              <a:rPr lang="en-US" smtClean="0"/>
              <a:t>94</a:t>
            </a:fld>
            <a:endParaRPr lang="en-US" dirty="0"/>
          </a:p>
        </p:txBody>
      </p:sp>
    </p:spTree>
    <p:extLst>
      <p:ext uri="{BB962C8B-B14F-4D97-AF65-F5344CB8AC3E}">
        <p14:creationId xmlns:p14="http://schemas.microsoft.com/office/powerpoint/2010/main" val="275551740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Before Testing</a:t>
            </a:r>
            <a:endParaRPr lang="en-US" dirty="0"/>
          </a:p>
        </p:txBody>
      </p:sp>
      <p:sp>
        <p:nvSpPr>
          <p:cNvPr id="3" name="Content Placeholder 2"/>
          <p:cNvSpPr>
            <a:spLocks noGrp="1"/>
          </p:cNvSpPr>
          <p:nvPr>
            <p:ph idx="1"/>
          </p:nvPr>
        </p:nvSpPr>
        <p:spPr>
          <a:xfrm>
            <a:off x="228600" y="1676400"/>
            <a:ext cx="8737092" cy="4267199"/>
          </a:xfrm>
        </p:spPr>
        <p:txBody>
          <a:bodyPr>
            <a:noAutofit/>
          </a:bodyPr>
          <a:lstStyle/>
          <a:p>
            <a:pPr marL="0" indent="0">
              <a:spcBef>
                <a:spcPts val="300"/>
              </a:spcBef>
              <a:spcAft>
                <a:spcPts val="300"/>
              </a:spcAft>
              <a:buNone/>
            </a:pPr>
            <a:r>
              <a:rPr lang="en-US" sz="2200" b="1" dirty="0" smtClean="0"/>
              <a:t>Receive Materials</a:t>
            </a:r>
          </a:p>
          <a:p>
            <a:pPr marL="0" indent="0">
              <a:spcBef>
                <a:spcPts val="300"/>
              </a:spcBef>
              <a:spcAft>
                <a:spcPts val="300"/>
              </a:spcAft>
              <a:buNone/>
            </a:pPr>
            <a:r>
              <a:rPr lang="en-US" sz="1600" dirty="0" smtClean="0"/>
              <a:t>You will receive the following materials for this administration, as applicable (may not be packaged in the order indicated):</a:t>
            </a:r>
          </a:p>
          <a:p>
            <a:pPr marL="0" indent="0">
              <a:spcBef>
                <a:spcPts val="300"/>
              </a:spcBef>
              <a:spcAft>
                <a:spcPts val="300"/>
              </a:spcAft>
              <a:buNone/>
            </a:pPr>
            <a:r>
              <a:rPr lang="en-US" sz="1800" b="1" dirty="0" smtClean="0"/>
              <a:t>School Boxes:</a:t>
            </a:r>
          </a:p>
          <a:p>
            <a:pPr>
              <a:spcBef>
                <a:spcPts val="300"/>
              </a:spcBef>
              <a:spcAft>
                <a:spcPts val="300"/>
              </a:spcAft>
              <a:buSzPct val="125000"/>
            </a:pPr>
            <a:r>
              <a:rPr lang="en-US" sz="1800" dirty="0" smtClean="0"/>
              <a:t>School Assessment Coordinator Box (White)</a:t>
            </a:r>
          </a:p>
          <a:p>
            <a:pPr marL="568325" indent="-231775">
              <a:spcBef>
                <a:spcPts val="150"/>
              </a:spcBef>
              <a:spcAft>
                <a:spcPts val="150"/>
              </a:spcAft>
              <a:buFont typeface="Wingdings" panose="05000000000000000000" pitchFamily="2" charset="2"/>
              <a:buChar char="§"/>
            </a:pPr>
            <a:r>
              <a:rPr lang="en-US" sz="1800" dirty="0"/>
              <a:t>School Packing </a:t>
            </a:r>
            <a:r>
              <a:rPr lang="en-US" sz="1800" dirty="0" smtClean="0"/>
              <a:t>List		</a:t>
            </a:r>
            <a:r>
              <a:rPr lang="en-US" sz="1800" dirty="0" smtClean="0">
                <a:sym typeface="Wingdings"/>
              </a:rPr>
              <a:t>   </a:t>
            </a:r>
            <a:r>
              <a:rPr lang="en-US" sz="1800" b="1" dirty="0" smtClean="0"/>
              <a:t>White </a:t>
            </a:r>
            <a:r>
              <a:rPr lang="en-US" sz="1800" dirty="0"/>
              <a:t>Labels (TO BE SCORED </a:t>
            </a:r>
            <a:r>
              <a:rPr lang="en-US" sz="1800" dirty="0" smtClean="0"/>
              <a:t>Large</a:t>
            </a:r>
            <a:endParaRPr lang="en-US" sz="1800" dirty="0"/>
          </a:p>
          <a:p>
            <a:pPr marL="568325" indent="-231775">
              <a:spcBef>
                <a:spcPts val="150"/>
              </a:spcBef>
              <a:spcAft>
                <a:spcPts val="150"/>
              </a:spcAft>
              <a:buFont typeface="Wingdings" panose="05000000000000000000" pitchFamily="2" charset="2"/>
              <a:buChar char="§"/>
            </a:pPr>
            <a:r>
              <a:rPr lang="en-US" sz="1800" dirty="0"/>
              <a:t>School Box Range </a:t>
            </a:r>
            <a:r>
              <a:rPr lang="en-US" sz="1800" dirty="0" smtClean="0"/>
              <a:t>Sheet	      </a:t>
            </a:r>
            <a:r>
              <a:rPr lang="en-US" sz="1800" dirty="0"/>
              <a:t>Print/One-Item-Per-Page Materials</a:t>
            </a:r>
            <a:r>
              <a:rPr lang="en-US" sz="1800" dirty="0" smtClean="0"/>
              <a:t>)	</a:t>
            </a:r>
            <a:endParaRPr lang="en-US" sz="1800" dirty="0"/>
          </a:p>
          <a:p>
            <a:pPr marL="568325" indent="-231775">
              <a:spcBef>
                <a:spcPts val="150"/>
              </a:spcBef>
              <a:spcAft>
                <a:spcPts val="150"/>
              </a:spcAft>
              <a:buFont typeface="Wingdings" panose="05000000000000000000" pitchFamily="2" charset="2"/>
              <a:buChar char="§"/>
            </a:pPr>
            <a:r>
              <a:rPr lang="en-US" sz="1800" dirty="0"/>
              <a:t>School Security </a:t>
            </a:r>
            <a:r>
              <a:rPr lang="en-US" sz="1800" dirty="0" smtClean="0"/>
              <a:t>Checklist	</a:t>
            </a:r>
            <a:r>
              <a:rPr lang="en-US" sz="1800" dirty="0" smtClean="0">
                <a:sym typeface="Wingdings"/>
              </a:rPr>
              <a:t>   </a:t>
            </a:r>
            <a:r>
              <a:rPr lang="en-US" sz="1800" b="1" dirty="0"/>
              <a:t>Pink</a:t>
            </a:r>
            <a:r>
              <a:rPr lang="en-US" sz="1800" dirty="0"/>
              <a:t> Labels (TO BE SCORED Braille Materials</a:t>
            </a:r>
            <a:r>
              <a:rPr lang="en-US" sz="1800" dirty="0" smtClean="0"/>
              <a:t>)</a:t>
            </a:r>
            <a:endParaRPr lang="en-US" sz="1800" dirty="0"/>
          </a:p>
          <a:p>
            <a:pPr marL="568325" indent="-231775">
              <a:spcBef>
                <a:spcPts val="150"/>
              </a:spcBef>
              <a:spcAft>
                <a:spcPts val="150"/>
              </a:spcAft>
              <a:buFont typeface="Wingdings" panose="05000000000000000000" pitchFamily="2" charset="2"/>
              <a:buChar char="§"/>
            </a:pPr>
            <a:r>
              <a:rPr lang="en-US" sz="1800" dirty="0"/>
              <a:t>PreID Rosters </a:t>
            </a:r>
            <a:r>
              <a:rPr lang="en-US" sz="1800" dirty="0" smtClean="0"/>
              <a:t>(PBT)		</a:t>
            </a:r>
            <a:r>
              <a:rPr lang="en-US" sz="1800" dirty="0" smtClean="0">
                <a:sym typeface="Wingdings"/>
              </a:rPr>
              <a:t>   </a:t>
            </a:r>
            <a:r>
              <a:rPr lang="en-US" sz="1800" b="1" dirty="0"/>
              <a:t>Yellow</a:t>
            </a:r>
            <a:r>
              <a:rPr lang="en-US" sz="1800" dirty="0"/>
              <a:t> Labels (NOT TO BE SCORED Materials</a:t>
            </a:r>
            <a:r>
              <a:rPr lang="en-US" sz="1800" dirty="0" smtClean="0"/>
              <a:t>)</a:t>
            </a:r>
            <a:endParaRPr lang="en-US" sz="1800" dirty="0"/>
          </a:p>
          <a:p>
            <a:pPr marL="568325" indent="-231775">
              <a:spcBef>
                <a:spcPts val="150"/>
              </a:spcBef>
              <a:spcAft>
                <a:spcPts val="150"/>
              </a:spcAft>
              <a:buFont typeface="Wingdings" panose="05000000000000000000" pitchFamily="2" charset="2"/>
              <a:buChar char="§"/>
            </a:pPr>
            <a:r>
              <a:rPr lang="en-US" sz="1800" dirty="0" err="1"/>
              <a:t>PreID</a:t>
            </a:r>
            <a:r>
              <a:rPr lang="en-US" sz="1800" dirty="0"/>
              <a:t> </a:t>
            </a:r>
            <a:r>
              <a:rPr lang="en-US" sz="1800" dirty="0" smtClean="0"/>
              <a:t>Labels			</a:t>
            </a:r>
            <a:r>
              <a:rPr lang="en-US" sz="1800" dirty="0" smtClean="0">
                <a:sym typeface="Wingdings"/>
              </a:rPr>
              <a:t>   </a:t>
            </a:r>
            <a:r>
              <a:rPr lang="en-US" sz="1800" dirty="0" smtClean="0"/>
              <a:t>District/School </a:t>
            </a:r>
            <a:r>
              <a:rPr lang="en-US" sz="1800" dirty="0"/>
              <a:t>Labels</a:t>
            </a:r>
          </a:p>
          <a:p>
            <a:pPr marL="568325" indent="-231775">
              <a:spcBef>
                <a:spcPts val="150"/>
              </a:spcBef>
              <a:spcAft>
                <a:spcPts val="150"/>
              </a:spcAft>
              <a:buFont typeface="Wingdings" panose="05000000000000000000" pitchFamily="2" charset="2"/>
              <a:buChar char="§"/>
            </a:pPr>
            <a:r>
              <a:rPr lang="en-US" sz="1800" dirty="0"/>
              <a:t>Blank </a:t>
            </a:r>
            <a:r>
              <a:rPr lang="en-US" sz="1800" dirty="0" err="1"/>
              <a:t>PreID</a:t>
            </a:r>
            <a:r>
              <a:rPr lang="en-US" sz="1800" dirty="0"/>
              <a:t> </a:t>
            </a:r>
            <a:r>
              <a:rPr lang="en-US" sz="1800" dirty="0" smtClean="0"/>
              <a:t>Labels		</a:t>
            </a:r>
            <a:r>
              <a:rPr lang="en-US" sz="1800" dirty="0" smtClean="0">
                <a:sym typeface="Wingdings"/>
              </a:rPr>
              <a:t>   </a:t>
            </a:r>
            <a:r>
              <a:rPr lang="en-US" sz="1800" dirty="0"/>
              <a:t>DO NOT PROCESS </a:t>
            </a:r>
            <a:r>
              <a:rPr lang="en-US" sz="1800" dirty="0" smtClean="0"/>
              <a:t>Labels</a:t>
            </a:r>
            <a:endParaRPr lang="en-US" sz="1800" dirty="0"/>
          </a:p>
          <a:p>
            <a:pPr marL="568325" indent="-231775">
              <a:spcBef>
                <a:spcPts val="150"/>
              </a:spcBef>
              <a:spcAft>
                <a:spcPts val="150"/>
              </a:spcAft>
              <a:buFont typeface="Wingdings" panose="05000000000000000000" pitchFamily="2" charset="2"/>
              <a:buChar char="§"/>
            </a:pPr>
            <a:r>
              <a:rPr lang="en-US" sz="1800" dirty="0"/>
              <a:t>Blue or Green Labels (TO BE </a:t>
            </a:r>
            <a:r>
              <a:rPr lang="en-US" sz="1800" dirty="0" smtClean="0"/>
              <a:t>	</a:t>
            </a:r>
            <a:r>
              <a:rPr lang="en-US" sz="1800" dirty="0" smtClean="0">
                <a:sym typeface="Wingdings"/>
              </a:rPr>
              <a:t>   </a:t>
            </a:r>
            <a:r>
              <a:rPr lang="en-US" sz="1800" dirty="0"/>
              <a:t>Roll of Plastic Return </a:t>
            </a:r>
            <a:r>
              <a:rPr lang="en-US" sz="1800" dirty="0" smtClean="0"/>
              <a:t>Bags</a:t>
            </a:r>
          </a:p>
          <a:p>
            <a:pPr marL="568325" indent="0">
              <a:spcBef>
                <a:spcPts val="150"/>
              </a:spcBef>
              <a:spcAft>
                <a:spcPts val="150"/>
              </a:spcAft>
              <a:buNone/>
            </a:pPr>
            <a:r>
              <a:rPr lang="en-US" sz="1800" dirty="0" smtClean="0"/>
              <a:t>SCORED Regular Print Materials)</a:t>
            </a:r>
          </a:p>
          <a:p>
            <a:pPr>
              <a:spcBef>
                <a:spcPts val="300"/>
              </a:spcBef>
              <a:spcAft>
                <a:spcPts val="300"/>
              </a:spcAft>
              <a:buSzPct val="125000"/>
            </a:pPr>
            <a:r>
              <a:rPr lang="en-US" sz="1800" dirty="0" smtClean="0"/>
              <a:t>Test and Answer Books</a:t>
            </a:r>
          </a:p>
          <a:p>
            <a:pPr>
              <a:spcBef>
                <a:spcPts val="300"/>
              </a:spcBef>
              <a:spcAft>
                <a:spcPts val="300"/>
              </a:spcAft>
              <a:buSzPct val="125000"/>
            </a:pPr>
            <a:r>
              <a:rPr lang="en-US" sz="1800" dirty="0" smtClean="0"/>
              <a:t>Writing </a:t>
            </a:r>
            <a:r>
              <a:rPr lang="en-US" sz="1800" dirty="0"/>
              <a:t>Passage Booklets (CBT Accommodation)</a:t>
            </a:r>
            <a:endParaRPr lang="en-US" sz="1800" dirty="0" smtClean="0"/>
          </a:p>
          <a:p>
            <a:pPr marL="0" indent="0">
              <a:spcBef>
                <a:spcPts val="300"/>
              </a:spcBef>
              <a:spcAft>
                <a:spcPts val="300"/>
              </a:spcAft>
              <a:buNone/>
            </a:pPr>
            <a:endParaRPr lang="en-US" sz="2200" dirty="0" smtClean="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6" name="Slide Number Placeholder 5"/>
          <p:cNvSpPr>
            <a:spLocks noGrp="1"/>
          </p:cNvSpPr>
          <p:nvPr>
            <p:ph type="sldNum" sz="quarter" idx="12"/>
          </p:nvPr>
        </p:nvSpPr>
        <p:spPr/>
        <p:txBody>
          <a:bodyPr/>
          <a:lstStyle/>
          <a:p>
            <a:fld id="{60F88D64-766A-45C3-93FE-3E1D3068B07A}" type="slidenum">
              <a:rPr lang="en-US" smtClean="0"/>
              <a:t>95</a:t>
            </a:fld>
            <a:endParaRPr lang="en-US" dirty="0"/>
          </a:p>
        </p:txBody>
      </p:sp>
    </p:spTree>
    <p:extLst>
      <p:ext uri="{BB962C8B-B14F-4D97-AF65-F5344CB8AC3E}">
        <p14:creationId xmlns:p14="http://schemas.microsoft.com/office/powerpoint/2010/main" val="4413890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Before Testing</a:t>
            </a:r>
            <a:endParaRPr lang="en-US" dirty="0"/>
          </a:p>
        </p:txBody>
      </p:sp>
      <p:sp>
        <p:nvSpPr>
          <p:cNvPr id="3" name="Content Placeholder 2"/>
          <p:cNvSpPr>
            <a:spLocks noGrp="1"/>
          </p:cNvSpPr>
          <p:nvPr>
            <p:ph idx="1"/>
          </p:nvPr>
        </p:nvSpPr>
        <p:spPr>
          <a:xfrm>
            <a:off x="228600" y="1600200"/>
            <a:ext cx="8737092" cy="838199"/>
          </a:xfrm>
        </p:spPr>
        <p:txBody>
          <a:bodyPr>
            <a:noAutofit/>
          </a:bodyPr>
          <a:lstStyle/>
          <a:p>
            <a:pPr marL="0" indent="0">
              <a:buNone/>
            </a:pPr>
            <a:r>
              <a:rPr lang="en-US" sz="2600" b="1" dirty="0" smtClean="0"/>
              <a:t>Receive Materials (cont.)</a:t>
            </a:r>
          </a:p>
          <a:p>
            <a:pPr marL="0" indent="0">
              <a:buNone/>
            </a:pPr>
            <a:r>
              <a:rPr lang="en-US" sz="2000" dirty="0" smtClean="0"/>
              <a:t>Special Document Boxes:</a:t>
            </a:r>
          </a:p>
          <a:p>
            <a:pPr marL="0" indent="0">
              <a:buNone/>
            </a:pPr>
            <a:endParaRPr lang="en-US" dirty="0"/>
          </a:p>
        </p:txBody>
      </p:sp>
      <p:sp>
        <p:nvSpPr>
          <p:cNvPr id="5" name="Content Placeholder 2"/>
          <p:cNvSpPr txBox="1">
            <a:spLocks/>
          </p:cNvSpPr>
          <p:nvPr/>
        </p:nvSpPr>
        <p:spPr>
          <a:xfrm>
            <a:off x="300789" y="2362200"/>
            <a:ext cx="8737092" cy="3962400"/>
          </a:xfrm>
          <a:prstGeom prst="rect">
            <a:avLst/>
          </a:prstGeom>
        </p:spPr>
        <p:txBody>
          <a:bodyPr vert="horz" lIns="91440" tIns="45720" rIns="91440" bIns="45720" numCol="2" rtlCol="0">
            <a:normAutofit/>
          </a:bodyPr>
          <a:lstStyle>
            <a:lvl1pPr marL="342900" indent="-342900" algn="l" defTabSz="914400" rtl="0" eaLnBrk="1" latinLnBrk="0" hangingPunct="1">
              <a:spcBef>
                <a:spcPts val="0"/>
              </a:spcBef>
              <a:spcAft>
                <a:spcPts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6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6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6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6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31775" indent="-231775">
              <a:buSzPct val="125000"/>
            </a:pPr>
            <a:r>
              <a:rPr lang="en-US" sz="2000" b="1" dirty="0" smtClean="0"/>
              <a:t>Large Print Kits</a:t>
            </a:r>
          </a:p>
          <a:p>
            <a:pPr marL="565150">
              <a:buSzPct val="100000"/>
              <a:buFont typeface="Wingdings" panose="05000000000000000000" pitchFamily="2" charset="2"/>
              <a:buChar char="§"/>
            </a:pPr>
            <a:r>
              <a:rPr lang="en-US" sz="2000" dirty="0"/>
              <a:t>Special Document Cover Memo</a:t>
            </a:r>
          </a:p>
          <a:p>
            <a:pPr marL="565150">
              <a:buSzPct val="100000"/>
              <a:buFont typeface="Wingdings" panose="05000000000000000000" pitchFamily="2" charset="2"/>
              <a:buChar char="§"/>
            </a:pPr>
            <a:r>
              <a:rPr lang="en-US" sz="2000" dirty="0"/>
              <a:t>Special Document Return Envelope</a:t>
            </a:r>
          </a:p>
          <a:p>
            <a:pPr marL="565150">
              <a:buSzPct val="100000"/>
              <a:buFont typeface="Wingdings" panose="05000000000000000000" pitchFamily="2" charset="2"/>
              <a:buChar char="§"/>
            </a:pPr>
            <a:r>
              <a:rPr lang="en-US" sz="2000" dirty="0"/>
              <a:t>Regular Print Test and Answer Book</a:t>
            </a:r>
          </a:p>
          <a:p>
            <a:pPr marL="565150">
              <a:buSzPct val="100000"/>
              <a:buFont typeface="Wingdings" panose="05000000000000000000" pitchFamily="2" charset="2"/>
              <a:buChar char="§"/>
            </a:pPr>
            <a:r>
              <a:rPr lang="en-US" sz="2000" dirty="0"/>
              <a:t>Large Print Planning Sheet</a:t>
            </a:r>
          </a:p>
          <a:p>
            <a:pPr marL="565150">
              <a:buSzPct val="100000"/>
              <a:buFont typeface="Wingdings" panose="05000000000000000000" pitchFamily="2" charset="2"/>
              <a:buChar char="§"/>
            </a:pPr>
            <a:r>
              <a:rPr lang="en-US" sz="2000" dirty="0"/>
              <a:t>Large Print Test and Answer </a:t>
            </a:r>
            <a:r>
              <a:rPr lang="en-US" sz="2000" dirty="0" smtClean="0"/>
              <a:t>Book</a:t>
            </a:r>
          </a:p>
          <a:p>
            <a:pPr marL="222250" indent="0">
              <a:buSzPct val="100000"/>
              <a:buNone/>
            </a:pPr>
            <a:endParaRPr lang="en-US" sz="1000" dirty="0"/>
          </a:p>
          <a:p>
            <a:pPr marL="231775" indent="-231775">
              <a:buSzPct val="125000"/>
            </a:pPr>
            <a:r>
              <a:rPr lang="en-US" sz="2000" b="1" dirty="0"/>
              <a:t>One-Item-Per-Page Kits</a:t>
            </a:r>
          </a:p>
          <a:p>
            <a:pPr marL="565150">
              <a:buSzPct val="100000"/>
              <a:buFont typeface="Wingdings" panose="05000000000000000000" pitchFamily="2" charset="2"/>
              <a:buChar char="§"/>
            </a:pPr>
            <a:r>
              <a:rPr lang="en-US" sz="2000" dirty="0" smtClean="0"/>
              <a:t>Special Document Cover Memo</a:t>
            </a:r>
          </a:p>
          <a:p>
            <a:pPr marL="565150">
              <a:buSzPct val="100000"/>
              <a:buFont typeface="Wingdings" panose="05000000000000000000" pitchFamily="2" charset="2"/>
              <a:buChar char="§"/>
            </a:pPr>
            <a:r>
              <a:rPr lang="en-US" sz="2000" dirty="0" smtClean="0"/>
              <a:t>Special Document Return Envelope</a:t>
            </a:r>
          </a:p>
          <a:p>
            <a:pPr marL="565150">
              <a:buSzPct val="100000"/>
              <a:buFont typeface="Wingdings" panose="05000000000000000000" pitchFamily="2" charset="2"/>
              <a:buChar char="§"/>
            </a:pPr>
            <a:r>
              <a:rPr lang="en-US" sz="2000" dirty="0" smtClean="0"/>
              <a:t>Regular Print Test and Answer Book</a:t>
            </a:r>
          </a:p>
          <a:p>
            <a:pPr marL="565150">
              <a:buSzPct val="100000"/>
              <a:buFont typeface="Wingdings" panose="05000000000000000000" pitchFamily="2" charset="2"/>
              <a:buChar char="§"/>
            </a:pPr>
            <a:r>
              <a:rPr lang="en-US" sz="2000" dirty="0" smtClean="0"/>
              <a:t>One-Item-Per-Page Test and Answer Book</a:t>
            </a:r>
          </a:p>
          <a:p>
            <a:pPr marL="346075" indent="-230188">
              <a:buSzPct val="125000"/>
            </a:pPr>
            <a:r>
              <a:rPr lang="en-US" sz="2000" b="1" dirty="0"/>
              <a:t>Braille Kits</a:t>
            </a:r>
          </a:p>
          <a:p>
            <a:pPr marL="679450">
              <a:buSzPct val="100000"/>
              <a:buFont typeface="Wingdings" panose="05000000000000000000" pitchFamily="2" charset="2"/>
              <a:buChar char="§"/>
            </a:pPr>
            <a:r>
              <a:rPr lang="en-US" sz="2000" dirty="0" smtClean="0"/>
              <a:t>Special Document Cover Memo</a:t>
            </a:r>
          </a:p>
          <a:p>
            <a:pPr marL="679450">
              <a:buSzPct val="100000"/>
              <a:buFont typeface="Wingdings" panose="05000000000000000000" pitchFamily="2" charset="2"/>
              <a:buChar char="§"/>
            </a:pPr>
            <a:r>
              <a:rPr lang="en-US" sz="2000" dirty="0" smtClean="0"/>
              <a:t>Special Document Return Envelope</a:t>
            </a:r>
          </a:p>
          <a:p>
            <a:pPr marL="679450">
              <a:buSzPct val="100000"/>
              <a:buFont typeface="Wingdings" panose="05000000000000000000" pitchFamily="2" charset="2"/>
              <a:buChar char="§"/>
            </a:pPr>
            <a:r>
              <a:rPr lang="en-US" sz="2000" dirty="0" smtClean="0"/>
              <a:t>Regular Print Test and Answer Book</a:t>
            </a:r>
          </a:p>
          <a:p>
            <a:pPr marL="679450">
              <a:buSzPct val="100000"/>
              <a:buFont typeface="Wingdings" panose="05000000000000000000" pitchFamily="2" charset="2"/>
              <a:buChar char="§"/>
            </a:pPr>
            <a:r>
              <a:rPr lang="en-US" sz="2000" dirty="0" smtClean="0"/>
              <a:t>Braille Script</a:t>
            </a:r>
          </a:p>
          <a:p>
            <a:pPr marL="679450">
              <a:buSzPct val="100000"/>
              <a:buFont typeface="Wingdings" panose="05000000000000000000" pitchFamily="2" charset="2"/>
              <a:buChar char="§"/>
            </a:pPr>
            <a:r>
              <a:rPr lang="en-US" sz="2000" dirty="0" smtClean="0"/>
              <a:t>Braille Notes</a:t>
            </a:r>
          </a:p>
          <a:p>
            <a:pPr marL="679450">
              <a:buSzPct val="100000"/>
              <a:buFont typeface="Wingdings" panose="05000000000000000000" pitchFamily="2" charset="2"/>
              <a:buChar char="§"/>
            </a:pPr>
            <a:r>
              <a:rPr lang="en-US" sz="2000" dirty="0" smtClean="0"/>
              <a:t>Braille Test Book</a:t>
            </a:r>
          </a:p>
          <a:p>
            <a:pPr marL="679450">
              <a:buSzPct val="100000"/>
              <a:buFont typeface="Wingdings" panose="05000000000000000000" pitchFamily="2" charset="2"/>
              <a:buChar char="§"/>
              <a:tabLst>
                <a:tab pos="57150" algn="l"/>
              </a:tabLst>
            </a:pPr>
            <a:endParaRPr lang="en-US" sz="2000" dirty="0" smtClean="0"/>
          </a:p>
          <a:p>
            <a:pPr marL="0" indent="0">
              <a:buFont typeface="Arial" panose="020B0604020202020204" pitchFamily="34" charset="0"/>
              <a:buNone/>
            </a:pPr>
            <a:endParaRPr lang="en-US" dirty="0"/>
          </a:p>
        </p:txBody>
      </p:sp>
      <p:sp>
        <p:nvSpPr>
          <p:cNvPr id="6" name="Slide Number Placeholder 5"/>
          <p:cNvSpPr>
            <a:spLocks noGrp="1"/>
          </p:cNvSpPr>
          <p:nvPr>
            <p:ph type="sldNum" sz="quarter" idx="12"/>
          </p:nvPr>
        </p:nvSpPr>
        <p:spPr/>
        <p:txBody>
          <a:bodyPr/>
          <a:lstStyle/>
          <a:p>
            <a:fld id="{60F88D64-766A-45C3-93FE-3E1D3068B07A}" type="slidenum">
              <a:rPr lang="en-US" smtClean="0"/>
              <a:t>96</a:t>
            </a:fld>
            <a:endParaRPr lang="en-US" dirty="0"/>
          </a:p>
        </p:txBody>
      </p:sp>
      <p:sp>
        <p:nvSpPr>
          <p:cNvPr id="7"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PBT</a:t>
            </a:r>
            <a:endParaRPr lang="en-US" sz="2000" dirty="0">
              <a:solidFill>
                <a:schemeClr val="bg1"/>
              </a:solidFill>
            </a:endParaRPr>
          </a:p>
        </p:txBody>
      </p:sp>
    </p:spTree>
    <p:extLst>
      <p:ext uri="{BB962C8B-B14F-4D97-AF65-F5344CB8AC3E}">
        <p14:creationId xmlns:p14="http://schemas.microsoft.com/office/powerpoint/2010/main" val="25397509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Before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600" b="1" dirty="0" smtClean="0"/>
              <a:t>Required Administration Information</a:t>
            </a:r>
          </a:p>
          <a:p>
            <a:pPr>
              <a:lnSpc>
                <a:spcPct val="80000"/>
              </a:lnSpc>
              <a:spcBef>
                <a:spcPts val="600"/>
              </a:spcBef>
              <a:spcAft>
                <a:spcPts val="600"/>
              </a:spcAft>
            </a:pPr>
            <a:r>
              <a:rPr lang="en-US" sz="2200" dirty="0" smtClean="0"/>
              <a:t>As directed by your district assessment coordinator, communicate to test administrators the process for collecting the required administration information.</a:t>
            </a:r>
          </a:p>
          <a:p>
            <a:pPr>
              <a:lnSpc>
                <a:spcPct val="80000"/>
              </a:lnSpc>
              <a:spcBef>
                <a:spcPts val="600"/>
              </a:spcBef>
              <a:spcAft>
                <a:spcPts val="600"/>
              </a:spcAft>
            </a:pPr>
            <a:r>
              <a:rPr lang="en-US" sz="2200" dirty="0" smtClean="0"/>
              <a:t>Maintain a record of the security numbers of the test and answer books, and, if applicable, Writing Passage Booklets, you receive. File all required administration information for future reference.</a:t>
            </a:r>
          </a:p>
          <a:p>
            <a:pPr marL="0" indent="0">
              <a:lnSpc>
                <a:spcPct val="80000"/>
              </a:lnSpc>
              <a:spcBef>
                <a:spcPts val="600"/>
              </a:spcBef>
              <a:spcAft>
                <a:spcPts val="600"/>
              </a:spcAft>
              <a:buNone/>
            </a:pPr>
            <a:r>
              <a:rPr lang="en-US" sz="2600" b="1" dirty="0" smtClean="0"/>
              <a:t>Assign Proctors</a:t>
            </a:r>
          </a:p>
          <a:p>
            <a:pPr>
              <a:lnSpc>
                <a:spcPct val="80000"/>
              </a:lnSpc>
              <a:spcBef>
                <a:spcPts val="600"/>
              </a:spcBef>
              <a:spcAft>
                <a:spcPts val="600"/>
              </a:spcAft>
            </a:pPr>
            <a:r>
              <a:rPr lang="en-US" sz="2200" dirty="0" smtClean="0"/>
              <a:t>Assign proctors to testing rooms according to the guidelines for proctors, make sure that they understand their responsibilities, and explain the Security Log to them. FDOE strongly encourages use of proctors in ALL testing rooms.</a:t>
            </a:r>
            <a:endParaRPr lang="en-US" sz="22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97</a:t>
            </a:fld>
            <a:endParaRPr lang="en-US" dirty="0"/>
          </a:p>
        </p:txBody>
      </p:sp>
    </p:spTree>
    <p:extLst>
      <p:ext uri="{BB962C8B-B14F-4D97-AF65-F5344CB8AC3E}">
        <p14:creationId xmlns:p14="http://schemas.microsoft.com/office/powerpoint/2010/main" val="37812608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Before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500" b="1" dirty="0" smtClean="0"/>
              <a:t>Ensure Implementation of Accommodations</a:t>
            </a:r>
          </a:p>
          <a:p>
            <a:pPr>
              <a:lnSpc>
                <a:spcPct val="80000"/>
              </a:lnSpc>
              <a:spcBef>
                <a:spcPts val="600"/>
              </a:spcBef>
              <a:spcAft>
                <a:spcPts val="600"/>
              </a:spcAft>
            </a:pPr>
            <a:r>
              <a:rPr lang="en-US" sz="2100" dirty="0" smtClean="0"/>
              <a:t>Arrangements for implementing accommodations must be made prior to the administration dates. Make sure that test administrators are aware of and have made provisions for the exact accommodations needed for individual students to avoid test invalidations.</a:t>
            </a:r>
          </a:p>
          <a:p>
            <a:pPr marL="0" indent="0">
              <a:lnSpc>
                <a:spcPct val="80000"/>
              </a:lnSpc>
              <a:spcBef>
                <a:spcPts val="600"/>
              </a:spcBef>
              <a:spcAft>
                <a:spcPts val="600"/>
              </a:spcAft>
              <a:buNone/>
            </a:pPr>
            <a:r>
              <a:rPr lang="en-US" sz="2500" b="1" dirty="0" smtClean="0"/>
              <a:t>Meet with Technology Coordinator</a:t>
            </a:r>
          </a:p>
          <a:p>
            <a:pPr>
              <a:lnSpc>
                <a:spcPct val="80000"/>
              </a:lnSpc>
              <a:spcBef>
                <a:spcPts val="600"/>
              </a:spcBef>
              <a:spcAft>
                <a:spcPts val="600"/>
              </a:spcAft>
            </a:pPr>
            <a:r>
              <a:rPr lang="en-US" sz="2100" dirty="0" smtClean="0"/>
              <a:t>It is important that technology coordinators understand their responsibilities before, during, and after this CBT administration. Review the instructions and information for technology coordinators (located in the portal), as well as all test administration and security policies and procedures included in this manual, with your technology coordinator and create a plan for handling issues during testing. Technology coordinators are required to sign the </a:t>
            </a:r>
            <a:r>
              <a:rPr lang="en-US" sz="2100" i="1" dirty="0" smtClean="0"/>
              <a:t>Test Administration and Security Agreement</a:t>
            </a:r>
            <a:r>
              <a:rPr lang="en-US" sz="2100" dirty="0" smtClean="0"/>
              <a:t>. The technology coordinator should also be involved in all planning meetings to provide input on logistics and resolve any network issues.</a:t>
            </a:r>
            <a:endParaRPr lang="en-US" sz="21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98</a:t>
            </a:fld>
            <a:endParaRPr lang="en-US" dirty="0"/>
          </a:p>
        </p:txBody>
      </p:sp>
    </p:spTree>
    <p:extLst>
      <p:ext uri="{BB962C8B-B14F-4D97-AF65-F5344CB8AC3E}">
        <p14:creationId xmlns:p14="http://schemas.microsoft.com/office/powerpoint/2010/main" val="377674159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Before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450" b="1" dirty="0"/>
              <a:t>Provide Appropriate Test Settings </a:t>
            </a:r>
            <a:r>
              <a:rPr lang="en-US" sz="2450" b="1" dirty="0" smtClean="0"/>
              <a:t>and </a:t>
            </a:r>
            <a:r>
              <a:rPr lang="en-US" sz="2450" b="1" dirty="0"/>
              <a:t>Prepare Computers/Devices</a:t>
            </a:r>
          </a:p>
          <a:p>
            <a:pPr>
              <a:lnSpc>
                <a:spcPct val="80000"/>
              </a:lnSpc>
              <a:spcBef>
                <a:spcPts val="600"/>
              </a:spcBef>
              <a:spcAft>
                <a:spcPts val="600"/>
              </a:spcAft>
            </a:pPr>
            <a:r>
              <a:rPr lang="en-US" sz="2100" dirty="0" smtClean="0"/>
              <a:t>Ensure that the technology coordinator has verified that all computers and devices meet the requirements needed to administer the computer-based tests, as indicated in the </a:t>
            </a:r>
            <a:r>
              <a:rPr lang="en-US" sz="2100" i="1" dirty="0" smtClean="0"/>
              <a:t>System Requirements for Online Testing</a:t>
            </a:r>
            <a:r>
              <a:rPr lang="en-US" sz="2100" dirty="0" smtClean="0"/>
              <a:t> document available in the portal, and have installed the correct secure browser.</a:t>
            </a:r>
          </a:p>
          <a:p>
            <a:pPr>
              <a:lnSpc>
                <a:spcPct val="80000"/>
              </a:lnSpc>
              <a:spcBef>
                <a:spcPts val="600"/>
              </a:spcBef>
              <a:spcAft>
                <a:spcPts val="600"/>
              </a:spcAft>
            </a:pPr>
            <a:r>
              <a:rPr lang="en-US" sz="2100" dirty="0" smtClean="0"/>
              <a:t>Before each computer-based test session, test administrators should launch the secure browser on each computer or device.</a:t>
            </a:r>
          </a:p>
          <a:p>
            <a:pPr marL="0" indent="0">
              <a:lnSpc>
                <a:spcPct val="80000"/>
              </a:lnSpc>
              <a:spcBef>
                <a:spcPts val="600"/>
              </a:spcBef>
              <a:spcAft>
                <a:spcPts val="600"/>
              </a:spcAft>
              <a:buNone/>
            </a:pPr>
            <a:r>
              <a:rPr lang="en-US" sz="2450" b="1" dirty="0" smtClean="0"/>
              <a:t>Preparation and Training</a:t>
            </a:r>
          </a:p>
          <a:p>
            <a:pPr>
              <a:lnSpc>
                <a:spcPct val="80000"/>
              </a:lnSpc>
              <a:spcBef>
                <a:spcPts val="600"/>
              </a:spcBef>
              <a:spcAft>
                <a:spcPts val="600"/>
              </a:spcAft>
            </a:pPr>
            <a:r>
              <a:rPr lang="en-US" sz="2100" dirty="0" smtClean="0"/>
              <a:t>You are responsible for training all test administrators and proctors, including non-school-based instructors (e.g., itinerant teachers). You must train several employees to act as possible alternates. In the absence of sufficiently trained administrators, postpone testing until trained personnel are available.</a:t>
            </a:r>
            <a:endParaRPr lang="en-US" sz="21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99</a:t>
            </a:fld>
            <a:endParaRPr lang="en-US" dirty="0"/>
          </a:p>
        </p:txBody>
      </p:sp>
    </p:spTree>
    <p:extLst>
      <p:ext uri="{BB962C8B-B14F-4D97-AF65-F5344CB8AC3E}">
        <p14:creationId xmlns:p14="http://schemas.microsoft.com/office/powerpoint/2010/main" val="4589894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Before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600" b="1" dirty="0"/>
              <a:t>Students Using Additional Time</a:t>
            </a:r>
          </a:p>
          <a:p>
            <a:pPr>
              <a:lnSpc>
                <a:spcPct val="80000"/>
              </a:lnSpc>
              <a:spcBef>
                <a:spcPts val="600"/>
              </a:spcBef>
              <a:spcAft>
                <a:spcPts val="600"/>
              </a:spcAft>
            </a:pPr>
            <a:r>
              <a:rPr lang="en-US" sz="2200" dirty="0"/>
              <a:t>Test administrators may dismiss all students who are finished at the end of the 90-minute test session and then continue the test session for students requiring the additional 30 </a:t>
            </a:r>
            <a:r>
              <a:rPr lang="en-US" sz="2200" dirty="0" smtClean="0"/>
              <a:t>minutes, </a:t>
            </a:r>
            <a:r>
              <a:rPr lang="en-US" sz="2200" dirty="0"/>
              <a:t>OR test administrators may move the students who </a:t>
            </a:r>
            <a:r>
              <a:rPr lang="en-US" sz="2200" dirty="0" smtClean="0"/>
              <a:t>will use the additional 30 minutes to </a:t>
            </a:r>
            <a:r>
              <a:rPr lang="en-US" sz="2200" dirty="0"/>
              <a:t>an alternate testing location at the end of the 90-minute test session. </a:t>
            </a:r>
            <a:endParaRPr lang="en-US" sz="2200" dirty="0" smtClean="0"/>
          </a:p>
          <a:p>
            <a:pPr>
              <a:lnSpc>
                <a:spcPct val="80000"/>
              </a:lnSpc>
              <a:spcBef>
                <a:spcPts val="600"/>
              </a:spcBef>
              <a:spcAft>
                <a:spcPts val="600"/>
              </a:spcAft>
            </a:pPr>
            <a:r>
              <a:rPr lang="en-US" sz="2200" dirty="0" smtClean="0"/>
              <a:t>If </a:t>
            </a:r>
            <a:r>
              <a:rPr lang="en-US" sz="2200" dirty="0"/>
              <a:t>students are moved to an alternate location, a new seating chart must be created, and test administrators must ensure students are given the correct amount of time to complete the session. For CBT sessions, students who are moved must be paused and then approved to test again once they have logged back in to the test in the new </a:t>
            </a:r>
            <a:r>
              <a:rPr lang="en-US" sz="2200" dirty="0" smtClean="0"/>
              <a:t>location.</a:t>
            </a:r>
          </a:p>
          <a:p>
            <a:pPr>
              <a:lnSpc>
                <a:spcPct val="80000"/>
              </a:lnSpc>
              <a:spcBef>
                <a:spcPts val="600"/>
              </a:spcBef>
              <a:spcAft>
                <a:spcPts val="600"/>
              </a:spcAft>
            </a:pPr>
            <a:r>
              <a:rPr lang="en-US" sz="2200" dirty="0" smtClean="0"/>
              <a:t>Make </a:t>
            </a:r>
            <a:r>
              <a:rPr lang="en-US" sz="2200" dirty="0"/>
              <a:t>sure test administrators understand your instructions before testing</a:t>
            </a:r>
            <a:r>
              <a:rPr lang="en-US" sz="2200" dirty="0" smtClean="0"/>
              <a:t>.</a:t>
            </a:r>
            <a:endParaRPr lang="en-US" sz="22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100</a:t>
            </a:fld>
            <a:endParaRPr lang="en-US" dirty="0"/>
          </a:p>
        </p:txBody>
      </p:sp>
    </p:spTree>
    <p:extLst>
      <p:ext uri="{BB962C8B-B14F-4D97-AF65-F5344CB8AC3E}">
        <p14:creationId xmlns:p14="http://schemas.microsoft.com/office/powerpoint/2010/main" val="34933459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Before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700" b="1" dirty="0"/>
              <a:t>Arrange CBT Training Test Sessions</a:t>
            </a:r>
          </a:p>
          <a:p>
            <a:pPr>
              <a:lnSpc>
                <a:spcPct val="80000"/>
              </a:lnSpc>
              <a:spcBef>
                <a:spcPts val="600"/>
              </a:spcBef>
              <a:spcAft>
                <a:spcPts val="600"/>
              </a:spcAft>
            </a:pPr>
            <a:r>
              <a:rPr lang="en-US" sz="2300" dirty="0" smtClean="0"/>
              <a:t>Schedule and arrange training tests as described in the manual. Before a student can participate in this computer-based administration, the student must complete the appropriate training test to learn how to use the computer-based system. Instruct school personnel to make students aware that they can access training tests on their own any time prior to testing. The training tests and scripts for administering the training tests are available in the portal.</a:t>
            </a:r>
          </a:p>
          <a:p>
            <a:pPr marL="0" indent="0">
              <a:lnSpc>
                <a:spcPct val="80000"/>
              </a:lnSpc>
              <a:spcBef>
                <a:spcPts val="600"/>
              </a:spcBef>
              <a:spcAft>
                <a:spcPts val="600"/>
              </a:spcAft>
              <a:buNone/>
            </a:pPr>
            <a:r>
              <a:rPr lang="en-US" sz="2700" b="1" dirty="0" smtClean="0"/>
              <a:t>Manage Student Information in TIDE</a:t>
            </a:r>
          </a:p>
          <a:p>
            <a:pPr>
              <a:lnSpc>
                <a:spcPct val="80000"/>
              </a:lnSpc>
              <a:spcBef>
                <a:spcPts val="600"/>
              </a:spcBef>
              <a:spcAft>
                <a:spcPts val="600"/>
              </a:spcAft>
            </a:pPr>
            <a:r>
              <a:rPr lang="en-US" sz="2300" dirty="0" smtClean="0"/>
              <a:t>Please refer to the </a:t>
            </a:r>
            <a:r>
              <a:rPr lang="en-US" sz="2300" i="1" dirty="0" smtClean="0"/>
              <a:t>TIDE User Guide</a:t>
            </a:r>
            <a:r>
              <a:rPr lang="en-US" sz="2300" dirty="0" smtClean="0"/>
              <a:t> for information on managing student information in TIDE.</a:t>
            </a:r>
            <a:endParaRPr lang="en-US" sz="23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101</a:t>
            </a:fld>
            <a:endParaRPr lang="en-US" dirty="0"/>
          </a:p>
        </p:txBody>
      </p:sp>
    </p:spTree>
    <p:extLst>
      <p:ext uri="{BB962C8B-B14F-4D97-AF65-F5344CB8AC3E}">
        <p14:creationId xmlns:p14="http://schemas.microsoft.com/office/powerpoint/2010/main" val="93713086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During Testing Checklist</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buSzPct val="75000"/>
              <a:buFont typeface="Wingdings" panose="05000000000000000000" pitchFamily="2" charset="2"/>
              <a:buChar char="q"/>
            </a:pPr>
            <a:r>
              <a:rPr lang="en-US" sz="2600" dirty="0"/>
              <a:t>Be available to answer questions from test administrators</a:t>
            </a:r>
            <a:r>
              <a:rPr lang="en-US" sz="2600" dirty="0" smtClean="0"/>
              <a:t>.</a:t>
            </a:r>
          </a:p>
          <a:p>
            <a:pPr>
              <a:lnSpc>
                <a:spcPct val="80000"/>
              </a:lnSpc>
              <a:spcBef>
                <a:spcPts val="600"/>
              </a:spcBef>
              <a:spcAft>
                <a:spcPts val="600"/>
              </a:spcAft>
              <a:buSzPct val="75000"/>
              <a:buFont typeface="Wingdings" panose="05000000000000000000" pitchFamily="2" charset="2"/>
              <a:buChar char="q"/>
            </a:pPr>
            <a:r>
              <a:rPr lang="en-US" sz="2600" dirty="0" smtClean="0"/>
              <a:t>Provide test administrators with additional materials, as necessary.</a:t>
            </a:r>
          </a:p>
          <a:p>
            <a:pPr>
              <a:lnSpc>
                <a:spcPct val="80000"/>
              </a:lnSpc>
              <a:spcBef>
                <a:spcPts val="600"/>
              </a:spcBef>
              <a:spcAft>
                <a:spcPts val="600"/>
              </a:spcAft>
              <a:buSzPct val="75000"/>
              <a:buFont typeface="Wingdings" panose="05000000000000000000" pitchFamily="2" charset="2"/>
              <a:buChar char="q"/>
            </a:pPr>
            <a:r>
              <a:rPr lang="en-US" sz="2600" dirty="0" smtClean="0"/>
              <a:t>Monitor each testing room to ensure that test administration and test security policies and procedures are being followed, seating charts and Security Logs are being properly completed, and required administration information is being collected.</a:t>
            </a:r>
          </a:p>
          <a:p>
            <a:pPr>
              <a:lnSpc>
                <a:spcPct val="80000"/>
              </a:lnSpc>
              <a:spcBef>
                <a:spcPts val="600"/>
              </a:spcBef>
              <a:spcAft>
                <a:spcPts val="600"/>
              </a:spcAft>
              <a:buSzPct val="75000"/>
              <a:buFont typeface="Wingdings" panose="05000000000000000000" pitchFamily="2" charset="2"/>
              <a:buChar char="q"/>
            </a:pPr>
            <a:r>
              <a:rPr lang="en-US" sz="2600" dirty="0" smtClean="0"/>
              <a:t>Monitor student progress and test completion rates in ORS.</a:t>
            </a:r>
          </a:p>
          <a:p>
            <a:pPr>
              <a:lnSpc>
                <a:spcPct val="80000"/>
              </a:lnSpc>
              <a:spcBef>
                <a:spcPts val="600"/>
              </a:spcBef>
              <a:spcAft>
                <a:spcPts val="600"/>
              </a:spcAft>
              <a:buSzPct val="75000"/>
              <a:buFont typeface="Wingdings" panose="05000000000000000000" pitchFamily="2" charset="2"/>
              <a:buChar char="q"/>
            </a:pPr>
            <a:r>
              <a:rPr lang="en-US" sz="2600" dirty="0" smtClean="0"/>
              <a:t>Arrange for and supervise make-up administrations.</a:t>
            </a:r>
            <a:endParaRPr lang="en-US" sz="26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102</a:t>
            </a:fld>
            <a:endParaRPr lang="en-US" dirty="0"/>
          </a:p>
        </p:txBody>
      </p:sp>
    </p:spTree>
    <p:extLst>
      <p:ext uri="{BB962C8B-B14F-4D97-AF65-F5344CB8AC3E}">
        <p14:creationId xmlns:p14="http://schemas.microsoft.com/office/powerpoint/2010/main" val="8015220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During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300"/>
              </a:spcBef>
              <a:spcAft>
                <a:spcPts val="300"/>
              </a:spcAft>
              <a:buNone/>
            </a:pPr>
            <a:r>
              <a:rPr lang="en-US" sz="2600" b="1" dirty="0" smtClean="0"/>
              <a:t>Supervise Test Administration and Maintain Test Security</a:t>
            </a:r>
          </a:p>
          <a:p>
            <a:pPr>
              <a:lnSpc>
                <a:spcPct val="80000"/>
              </a:lnSpc>
              <a:spcBef>
                <a:spcPts val="300"/>
              </a:spcBef>
              <a:spcAft>
                <a:spcPts val="300"/>
              </a:spcAft>
            </a:pPr>
            <a:r>
              <a:rPr lang="en-US" sz="2200" dirty="0" smtClean="0"/>
              <a:t>Provide test administrators with paper-based test materials (test and answer books, Writing Passage Booklets, special document test materials, as applicable), and with planning sheets and test tickets for students prior to testing.</a:t>
            </a:r>
          </a:p>
          <a:p>
            <a:pPr>
              <a:lnSpc>
                <a:spcPct val="80000"/>
              </a:lnSpc>
              <a:spcBef>
                <a:spcPts val="300"/>
              </a:spcBef>
              <a:spcAft>
                <a:spcPts val="300"/>
              </a:spcAft>
            </a:pPr>
            <a:r>
              <a:rPr lang="en-US" sz="2200" dirty="0" smtClean="0"/>
              <a:t>Monitor each testing room to ensure that test administration and test security policies and procedures are followed. You and the technology coordinator must be available during testing to answer questions from test administrators and to assist with technology issues. Make sure that Security Logs and seating charts are being completed properly and that all required administration information is being maintained in each testing room.</a:t>
            </a:r>
          </a:p>
          <a:p>
            <a:pPr>
              <a:spcBef>
                <a:spcPts val="300"/>
              </a:spcBef>
              <a:spcAft>
                <a:spcPts val="300"/>
              </a:spcAft>
            </a:pPr>
            <a:r>
              <a:rPr lang="en-US" sz="2200" dirty="0"/>
              <a:t>The test administrator should contact you or the technology coordinator if an error message appears on a student’s computer or device during testing.</a:t>
            </a:r>
          </a:p>
          <a:p>
            <a:pPr>
              <a:lnSpc>
                <a:spcPct val="80000"/>
              </a:lnSpc>
              <a:spcBef>
                <a:spcPts val="300"/>
              </a:spcBef>
              <a:spcAft>
                <a:spcPts val="300"/>
              </a:spcAft>
            </a:pPr>
            <a:endParaRPr lang="en-US" sz="2200"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103</a:t>
            </a:fld>
            <a:endParaRPr lang="en-US" dirty="0"/>
          </a:p>
        </p:txBody>
      </p:sp>
    </p:spTree>
    <p:extLst>
      <p:ext uri="{BB962C8B-B14F-4D97-AF65-F5344CB8AC3E}">
        <p14:creationId xmlns:p14="http://schemas.microsoft.com/office/powerpoint/2010/main" val="9615972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During Testing</a:t>
            </a:r>
            <a:endParaRPr lang="en-US" dirty="0"/>
          </a:p>
        </p:txBody>
      </p:sp>
      <p:sp>
        <p:nvSpPr>
          <p:cNvPr id="3" name="Content Placeholder 2"/>
          <p:cNvSpPr>
            <a:spLocks noGrp="1"/>
          </p:cNvSpPr>
          <p:nvPr>
            <p:ph idx="1"/>
          </p:nvPr>
        </p:nvSpPr>
        <p:spPr>
          <a:xfrm>
            <a:off x="228600" y="1752601"/>
            <a:ext cx="8686800" cy="4343399"/>
          </a:xfrm>
        </p:spPr>
        <p:txBody>
          <a:bodyPr>
            <a:noAutofit/>
          </a:bodyPr>
          <a:lstStyle/>
          <a:p>
            <a:pPr marL="0" indent="0">
              <a:buNone/>
            </a:pPr>
            <a:r>
              <a:rPr lang="en-US" sz="2500" b="1" dirty="0" smtClean="0"/>
              <a:t>Supervise Test Administration and Maintain Test Security (cont.)</a:t>
            </a:r>
          </a:p>
          <a:p>
            <a:pPr>
              <a:lnSpc>
                <a:spcPct val="80000"/>
              </a:lnSpc>
              <a:spcBef>
                <a:spcPts val="300"/>
              </a:spcBef>
              <a:spcAft>
                <a:spcPts val="300"/>
              </a:spcAft>
            </a:pPr>
            <a:r>
              <a:rPr lang="en-US" sz="2200" dirty="0" smtClean="0"/>
              <a:t>If </a:t>
            </a:r>
            <a:r>
              <a:rPr lang="en-US" sz="2200" dirty="0"/>
              <a:t>the Internet connection is interrupted during testing, students will not be able to continue testing. If the Internet connection is not restored in time for students to complete the test, the test administrator should contact you or the technology coordinator for assistance. If a technical issue interrupts testing and is not able to be resolved quickly, you should contact the FSA Help Desk at 866-815-7246 and notify the district assessment office immediately.</a:t>
            </a:r>
          </a:p>
          <a:p>
            <a:pPr>
              <a:lnSpc>
                <a:spcPct val="80000"/>
              </a:lnSpc>
              <a:spcBef>
                <a:spcPts val="300"/>
              </a:spcBef>
              <a:spcAft>
                <a:spcPts val="300"/>
              </a:spcAft>
            </a:pPr>
            <a:r>
              <a:rPr lang="en-US" sz="2200" dirty="0" smtClean="0"/>
              <a:t>Test </a:t>
            </a:r>
            <a:r>
              <a:rPr lang="en-US" sz="2200" dirty="0"/>
              <a:t>administrators are instructed to contact you if a student does not sign below the Testing Rules Acknowledgment. Any student who refuses to affirm the Testing Rules Acknowledgment should still be tested, but a record of the student’s refusal should be retained at the school.</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104</a:t>
            </a:fld>
            <a:endParaRPr lang="en-US" dirty="0"/>
          </a:p>
        </p:txBody>
      </p:sp>
    </p:spTree>
    <p:extLst>
      <p:ext uri="{BB962C8B-B14F-4D97-AF65-F5344CB8AC3E}">
        <p14:creationId xmlns:p14="http://schemas.microsoft.com/office/powerpoint/2010/main" val="150024399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During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600" b="1" dirty="0" smtClean="0"/>
              <a:t>Monitor Student Progress</a:t>
            </a:r>
            <a:endParaRPr lang="en-US" sz="2600" dirty="0" smtClean="0"/>
          </a:p>
          <a:p>
            <a:pPr>
              <a:lnSpc>
                <a:spcPct val="80000"/>
              </a:lnSpc>
              <a:spcBef>
                <a:spcPts val="600"/>
              </a:spcBef>
              <a:spcAft>
                <a:spcPts val="600"/>
              </a:spcAft>
            </a:pPr>
            <a:r>
              <a:rPr lang="en-US" sz="2200" dirty="0" smtClean="0"/>
              <a:t>Student progress and test completion rates can be monitored via ORS. School assessment coordinators should use the Participation Reports feature of ORS to track completion rates and determine which students still need to be tested. Further information on Participation Reports can be found in the </a:t>
            </a:r>
            <a:r>
              <a:rPr lang="en-US" sz="2200" i="1" dirty="0" smtClean="0"/>
              <a:t>Online Reporting System User Guide</a:t>
            </a:r>
            <a:r>
              <a:rPr lang="en-US" sz="2200" dirty="0" smtClean="0"/>
              <a:t>.</a:t>
            </a:r>
          </a:p>
          <a:p>
            <a:pPr marL="0" indent="0">
              <a:lnSpc>
                <a:spcPct val="80000"/>
              </a:lnSpc>
              <a:spcBef>
                <a:spcPts val="600"/>
              </a:spcBef>
              <a:spcAft>
                <a:spcPts val="600"/>
              </a:spcAft>
              <a:buNone/>
            </a:pPr>
            <a:r>
              <a:rPr lang="en-US" sz="2600" b="1" dirty="0"/>
              <a:t>Supervise Make-Up Administrations</a:t>
            </a:r>
          </a:p>
          <a:p>
            <a:pPr>
              <a:lnSpc>
                <a:spcPct val="80000"/>
              </a:lnSpc>
              <a:spcBef>
                <a:spcPts val="600"/>
              </a:spcBef>
              <a:spcAft>
                <a:spcPts val="600"/>
              </a:spcAft>
            </a:pPr>
            <a:r>
              <a:rPr lang="en-US" sz="2200" dirty="0" smtClean="0"/>
              <a:t>Ensure all test security and test administration policies and procedures are followed while conducting make-up tests. Be available to assist test administrators as needed during make-up administrations.</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105</a:t>
            </a:fld>
            <a:endParaRPr lang="en-US" dirty="0"/>
          </a:p>
        </p:txBody>
      </p:sp>
    </p:spTree>
    <p:extLst>
      <p:ext uri="{BB962C8B-B14F-4D97-AF65-F5344CB8AC3E}">
        <p14:creationId xmlns:p14="http://schemas.microsoft.com/office/powerpoint/2010/main" val="39125760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After Testing Checklist</a:t>
            </a:r>
            <a:endParaRPr lang="en-US" dirty="0"/>
          </a:p>
        </p:txBody>
      </p:sp>
      <p:sp>
        <p:nvSpPr>
          <p:cNvPr id="3" name="Content Placeholder 2"/>
          <p:cNvSpPr>
            <a:spLocks noGrp="1"/>
          </p:cNvSpPr>
          <p:nvPr>
            <p:ph idx="1"/>
          </p:nvPr>
        </p:nvSpPr>
        <p:spPr/>
        <p:txBody>
          <a:bodyPr>
            <a:noAutofit/>
          </a:bodyPr>
          <a:lstStyle/>
          <a:p>
            <a:pPr>
              <a:lnSpc>
                <a:spcPct val="80000"/>
              </a:lnSpc>
              <a:spcBef>
                <a:spcPts val="600"/>
              </a:spcBef>
              <a:spcAft>
                <a:spcPts val="600"/>
              </a:spcAft>
              <a:buSzPct val="75000"/>
              <a:buFont typeface="Wingdings" panose="05000000000000000000" pitchFamily="2" charset="2"/>
              <a:buChar char="q"/>
            </a:pPr>
            <a:r>
              <a:rPr lang="en-US" sz="2400" dirty="0"/>
              <a:t>Verify that all distributed secure materials have been returned, if applicable. Complete your </a:t>
            </a:r>
            <a:r>
              <a:rPr lang="en-US" sz="2400" i="1" dirty="0"/>
              <a:t>Test Materials Chain of Custody Form</a:t>
            </a:r>
            <a:r>
              <a:rPr lang="en-US" sz="2400" dirty="0"/>
              <a:t>. Report missing materials to your district assessment coordinator and conduct the necessary investigation.</a:t>
            </a:r>
          </a:p>
          <a:p>
            <a:pPr>
              <a:lnSpc>
                <a:spcPct val="80000"/>
              </a:lnSpc>
              <a:spcBef>
                <a:spcPts val="600"/>
              </a:spcBef>
              <a:spcAft>
                <a:spcPts val="600"/>
              </a:spcAft>
              <a:buSzPct val="75000"/>
              <a:buFont typeface="Wingdings" panose="05000000000000000000" pitchFamily="2" charset="2"/>
              <a:buChar char="q"/>
            </a:pPr>
            <a:r>
              <a:rPr lang="en-US" sz="2400" dirty="0"/>
              <a:t>Make copies of all collected required administration information, seating charts, and Security Logs, and file the copies.</a:t>
            </a:r>
          </a:p>
          <a:p>
            <a:pPr>
              <a:lnSpc>
                <a:spcPct val="80000"/>
              </a:lnSpc>
              <a:spcBef>
                <a:spcPts val="600"/>
              </a:spcBef>
              <a:spcAft>
                <a:spcPts val="600"/>
              </a:spcAft>
              <a:buSzPct val="75000"/>
              <a:buFont typeface="Wingdings" panose="05000000000000000000" pitchFamily="2" charset="2"/>
              <a:buChar char="q"/>
            </a:pPr>
            <a:r>
              <a:rPr lang="en-US" sz="2400" dirty="0"/>
              <a:t>Organize test materials and return them to your district assessment coordinator as indicated in the </a:t>
            </a:r>
            <a:r>
              <a:rPr lang="en-US" sz="2400" i="1" dirty="0"/>
              <a:t>2014–2015 FSA Paper-Based Materials Return Instructions</a:t>
            </a:r>
            <a:r>
              <a:rPr lang="en-US" sz="2400" dirty="0"/>
              <a:t>.</a:t>
            </a:r>
          </a:p>
          <a:p>
            <a:pPr>
              <a:lnSpc>
                <a:spcPct val="80000"/>
              </a:lnSpc>
              <a:spcBef>
                <a:spcPts val="600"/>
              </a:spcBef>
              <a:spcAft>
                <a:spcPts val="600"/>
              </a:spcAft>
              <a:buSzPct val="75000"/>
              <a:buFont typeface="Wingdings" panose="05000000000000000000" pitchFamily="2" charset="2"/>
              <a:buChar char="q"/>
            </a:pPr>
            <a:r>
              <a:rPr lang="en-US" sz="2400" dirty="0"/>
              <a:t>Complete the appropriate comment form in the FSA Portal, and encourage test administrators to complete a comment form.</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106</a:t>
            </a:fld>
            <a:endParaRPr lang="en-US" dirty="0"/>
          </a:p>
        </p:txBody>
      </p:sp>
    </p:spTree>
    <p:extLst>
      <p:ext uri="{BB962C8B-B14F-4D97-AF65-F5344CB8AC3E}">
        <p14:creationId xmlns:p14="http://schemas.microsoft.com/office/powerpoint/2010/main" val="233366316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After Testing</a:t>
            </a:r>
            <a:endParaRPr lang="en-US" dirty="0"/>
          </a:p>
        </p:txBody>
      </p:sp>
      <p:sp>
        <p:nvSpPr>
          <p:cNvPr id="3" name="Content Placeholder 2"/>
          <p:cNvSpPr>
            <a:spLocks noGrp="1"/>
          </p:cNvSpPr>
          <p:nvPr>
            <p:ph idx="1"/>
          </p:nvPr>
        </p:nvSpPr>
        <p:spPr>
          <a:xfrm>
            <a:off x="228600" y="1752600"/>
            <a:ext cx="8737092" cy="4343399"/>
          </a:xfrm>
        </p:spPr>
        <p:txBody>
          <a:bodyPr>
            <a:noAutofit/>
          </a:bodyPr>
          <a:lstStyle/>
          <a:p>
            <a:pPr marL="0" indent="0">
              <a:lnSpc>
                <a:spcPct val="80000"/>
              </a:lnSpc>
              <a:spcBef>
                <a:spcPts val="600"/>
              </a:spcBef>
              <a:spcAft>
                <a:spcPts val="600"/>
              </a:spcAft>
              <a:buNone/>
            </a:pPr>
            <a:r>
              <a:rPr lang="en-US" sz="2600" b="1" dirty="0"/>
              <a:t>Update Student Information</a:t>
            </a:r>
          </a:p>
          <a:p>
            <a:pPr>
              <a:lnSpc>
                <a:spcPct val="80000"/>
              </a:lnSpc>
              <a:spcBef>
                <a:spcPts val="600"/>
              </a:spcBef>
              <a:spcAft>
                <a:spcPts val="600"/>
              </a:spcAft>
            </a:pPr>
            <a:r>
              <a:rPr lang="en-US" sz="2200" dirty="0" smtClean="0"/>
              <a:t>If student demographic information is discovered to be incorrect during testing, update that information in TIDE immediately following test administration. Instructions on updating student information are available in the </a:t>
            </a:r>
            <a:r>
              <a:rPr lang="en-US" sz="2200" i="1" dirty="0" smtClean="0"/>
              <a:t>TIDE User Guide</a:t>
            </a:r>
            <a:r>
              <a:rPr lang="en-US" sz="2200" dirty="0" smtClean="0"/>
              <a:t>.</a:t>
            </a:r>
          </a:p>
          <a:p>
            <a:pPr marL="0" indent="0">
              <a:lnSpc>
                <a:spcPct val="80000"/>
              </a:lnSpc>
              <a:spcBef>
                <a:spcPts val="600"/>
              </a:spcBef>
              <a:spcAft>
                <a:spcPts val="600"/>
              </a:spcAft>
              <a:buNone/>
            </a:pPr>
            <a:r>
              <a:rPr lang="en-US" sz="2600" b="1" dirty="0" smtClean="0"/>
              <a:t>Invalidate Tests</a:t>
            </a:r>
          </a:p>
          <a:p>
            <a:pPr>
              <a:lnSpc>
                <a:spcPct val="80000"/>
              </a:lnSpc>
              <a:spcBef>
                <a:spcPts val="600"/>
              </a:spcBef>
              <a:spcAft>
                <a:spcPts val="600"/>
              </a:spcAft>
            </a:pPr>
            <a:r>
              <a:rPr lang="en-US" sz="2200" dirty="0" smtClean="0"/>
              <a:t>Review policies regarding test invalidation in the manual. Grid the DNS bubble on any paper-based tests that are invalidated. If a DNS bubble is gridded by mistake, erase it completely and grid the UNDO bubble.</a:t>
            </a:r>
          </a:p>
          <a:p>
            <a:pPr>
              <a:lnSpc>
                <a:spcPct val="80000"/>
              </a:lnSpc>
              <a:spcBef>
                <a:spcPts val="600"/>
              </a:spcBef>
              <a:spcAft>
                <a:spcPts val="600"/>
              </a:spcAft>
            </a:pPr>
            <a:r>
              <a:rPr lang="en-US" sz="2200" dirty="0" smtClean="0"/>
              <a:t>Invalidate tests for CBT administrations in TIDE. Complete instructions for invalidating tests via TIDE are available in the </a:t>
            </a:r>
            <a:r>
              <a:rPr lang="en-US" sz="2200" i="1" dirty="0" smtClean="0"/>
              <a:t>TIDE User Guide</a:t>
            </a:r>
            <a:r>
              <a:rPr lang="en-US" sz="2200" dirty="0" smtClean="0"/>
              <a:t>.</a:t>
            </a:r>
            <a:r>
              <a:rPr lang="en-US" sz="2200" b="1" dirty="0" smtClean="0"/>
              <a:t> </a:t>
            </a:r>
            <a:endParaRPr lang="en-US" sz="2200" b="1"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107</a:t>
            </a:fld>
            <a:endParaRPr lang="en-US" dirty="0"/>
          </a:p>
        </p:txBody>
      </p:sp>
    </p:spTree>
    <p:extLst>
      <p:ext uri="{BB962C8B-B14F-4D97-AF65-F5344CB8AC3E}">
        <p14:creationId xmlns:p14="http://schemas.microsoft.com/office/powerpoint/2010/main" val="292313689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School Assessment Coordinator</a:t>
            </a:r>
            <a:br>
              <a:rPr lang="en-US" dirty="0" smtClean="0"/>
            </a:br>
            <a:r>
              <a:rPr lang="en-US" dirty="0" smtClean="0"/>
              <a:t>After Testing</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600" b="1" dirty="0" smtClean="0"/>
              <a:t>Prepare Materials for Return</a:t>
            </a:r>
          </a:p>
          <a:p>
            <a:pPr>
              <a:lnSpc>
                <a:spcPct val="80000"/>
              </a:lnSpc>
              <a:spcBef>
                <a:spcPts val="600"/>
              </a:spcBef>
              <a:spcAft>
                <a:spcPts val="600"/>
              </a:spcAft>
            </a:pPr>
            <a:r>
              <a:rPr lang="en-US" sz="2200" dirty="0" smtClean="0"/>
              <a:t>For instructions on preparing and packaging materials for return, please refer to the </a:t>
            </a:r>
            <a:r>
              <a:rPr lang="en-US" sz="2200" i="1" dirty="0" smtClean="0"/>
              <a:t>2014–2015 FSA Paper-Based Materials Return Instructions</a:t>
            </a:r>
            <a:r>
              <a:rPr lang="en-US" sz="2200" dirty="0" smtClean="0"/>
              <a:t>, which will be available at </a:t>
            </a:r>
            <a:r>
              <a:rPr lang="en-US" sz="2200" b="1" dirty="0" smtClean="0"/>
              <a:t>www.FSAssessments.org/resources</a:t>
            </a:r>
            <a:r>
              <a:rPr lang="en-US" sz="2200" dirty="0" smtClean="0"/>
              <a:t> prior to the test administration window. If you have questions about preparing materials for return, please contact your district assessment coordinator.</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108</a:t>
            </a:fld>
            <a:endParaRPr lang="en-US" dirty="0"/>
          </a:p>
        </p:txBody>
      </p:sp>
    </p:spTree>
    <p:extLst>
      <p:ext uri="{BB962C8B-B14F-4D97-AF65-F5344CB8AC3E}">
        <p14:creationId xmlns:p14="http://schemas.microsoft.com/office/powerpoint/2010/main" val="12584281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Technology Coordinator</a:t>
            </a:r>
            <a:br>
              <a:rPr lang="en-US" dirty="0" smtClean="0"/>
            </a:br>
            <a:r>
              <a:rPr lang="en-US" dirty="0" smtClean="0"/>
              <a:t>Before Testing</a:t>
            </a:r>
            <a:endParaRPr lang="en-US" dirty="0"/>
          </a:p>
        </p:txBody>
      </p:sp>
      <p:sp>
        <p:nvSpPr>
          <p:cNvPr id="3" name="Content Placeholder 2"/>
          <p:cNvSpPr>
            <a:spLocks noGrp="1"/>
          </p:cNvSpPr>
          <p:nvPr>
            <p:ph idx="1"/>
          </p:nvPr>
        </p:nvSpPr>
        <p:spPr/>
        <p:txBody>
          <a:bodyPr/>
          <a:lstStyle/>
          <a:p>
            <a:pPr marL="0" indent="0">
              <a:buNone/>
            </a:pPr>
            <a:r>
              <a:rPr lang="en-US" sz="2600" dirty="0" smtClean="0"/>
              <a:t>There is no separate Technology Coordinator Guide or checklist for this administration. Instead, technology coordinators should use the following resources, found on the portal:</a:t>
            </a:r>
          </a:p>
          <a:p>
            <a:r>
              <a:rPr lang="en-US" sz="2600" dirty="0" smtClean="0"/>
              <a:t>Test Administration Manual</a:t>
            </a:r>
          </a:p>
          <a:p>
            <a:r>
              <a:rPr lang="en-US" sz="2600" i="1" dirty="0" smtClean="0"/>
              <a:t>Test Administrator User Guide</a:t>
            </a:r>
          </a:p>
          <a:p>
            <a:r>
              <a:rPr lang="en-US" sz="2600" i="1" dirty="0" smtClean="0"/>
              <a:t>TIDE User Guide</a:t>
            </a:r>
          </a:p>
          <a:p>
            <a:r>
              <a:rPr lang="en-US" sz="2600" i="1" dirty="0" smtClean="0"/>
              <a:t>FSA Infrastructure Trial Guide</a:t>
            </a:r>
          </a:p>
          <a:p>
            <a:r>
              <a:rPr lang="en-US" sz="2600" i="1" dirty="0" smtClean="0"/>
              <a:t>Secure Browser Installation Manual</a:t>
            </a:r>
          </a:p>
          <a:p>
            <a:r>
              <a:rPr lang="en-US" sz="2600" i="1" dirty="0" smtClean="0"/>
              <a:t>FSA Technical Specifications Manual</a:t>
            </a:r>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p:txBody>
      </p:sp>
      <p:sp>
        <p:nvSpPr>
          <p:cNvPr id="5" name="Slide Number Placeholder 4"/>
          <p:cNvSpPr>
            <a:spLocks noGrp="1"/>
          </p:cNvSpPr>
          <p:nvPr>
            <p:ph type="sldNum" sz="quarter" idx="12"/>
          </p:nvPr>
        </p:nvSpPr>
        <p:spPr/>
        <p:txBody>
          <a:bodyPr/>
          <a:lstStyle/>
          <a:p>
            <a:fld id="{60F88D64-766A-45C3-93FE-3E1D3068B07A}" type="slidenum">
              <a:rPr lang="en-US" smtClean="0"/>
              <a:t>109</a:t>
            </a:fld>
            <a:endParaRPr lang="en-US" dirty="0"/>
          </a:p>
        </p:txBody>
      </p:sp>
    </p:spTree>
    <p:extLst>
      <p:ext uri="{BB962C8B-B14F-4D97-AF65-F5344CB8AC3E}">
        <p14:creationId xmlns:p14="http://schemas.microsoft.com/office/powerpoint/2010/main" val="71700076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 Form</a:t>
            </a:r>
            <a:endParaRPr lang="en-US" dirty="0"/>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dirty="0" smtClean="0"/>
              <a:t>After testing, go </a:t>
            </a:r>
            <a:r>
              <a:rPr lang="en-US" dirty="0"/>
              <a:t>to the </a:t>
            </a:r>
            <a:r>
              <a:rPr lang="en-US" b="1" dirty="0"/>
              <a:t>FSA Portal </a:t>
            </a:r>
            <a:r>
              <a:rPr lang="en-US" dirty="0"/>
              <a:t>and complete the appropriate form. Information from this form will be summarized by the contractor for FDOE use. Please provide feedback that will be meaningful to FDOE and the test contractor. If you have comments pertaining to district procedures, please contact your district assessment coordinator.</a:t>
            </a:r>
          </a:p>
          <a:p>
            <a:pPr>
              <a:lnSpc>
                <a:spcPct val="80000"/>
              </a:lnSpc>
              <a:spcBef>
                <a:spcPts val="600"/>
              </a:spcBef>
              <a:spcAft>
                <a:spcPts val="600"/>
              </a:spcAft>
            </a:pPr>
            <a:endParaRPr lang="en-US" dirty="0"/>
          </a:p>
        </p:txBody>
      </p:sp>
      <p:sp>
        <p:nvSpPr>
          <p:cNvPr id="4" name="Title 1"/>
          <p:cNvSpPr txBox="1">
            <a:spLocks/>
          </p:cNvSpPr>
          <p:nvPr/>
        </p:nvSpPr>
        <p:spPr>
          <a:xfrm>
            <a:off x="6553200" y="990600"/>
            <a:ext cx="685800" cy="531478"/>
          </a:xfrm>
          <a:prstGeom prst="rect">
            <a:avLst/>
          </a:prstGeom>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ctr"/>
            <a:r>
              <a:rPr lang="en-US" sz="2000" dirty="0" smtClean="0">
                <a:solidFill>
                  <a:schemeClr val="bg1"/>
                </a:solidFill>
              </a:rPr>
              <a:t>CBT</a:t>
            </a:r>
          </a:p>
          <a:p>
            <a:pPr algn="ctr"/>
            <a:r>
              <a:rPr lang="en-US" sz="2000" dirty="0" smtClean="0">
                <a:solidFill>
                  <a:schemeClr val="bg1"/>
                </a:solidFill>
              </a:rPr>
              <a:t>PBT</a:t>
            </a:r>
          </a:p>
        </p:txBody>
      </p:sp>
      <p:sp>
        <p:nvSpPr>
          <p:cNvPr id="5" name="Slide Number Placeholder 4"/>
          <p:cNvSpPr>
            <a:spLocks noGrp="1"/>
          </p:cNvSpPr>
          <p:nvPr>
            <p:ph type="sldNum" sz="quarter" idx="12"/>
          </p:nvPr>
        </p:nvSpPr>
        <p:spPr/>
        <p:txBody>
          <a:bodyPr/>
          <a:lstStyle/>
          <a:p>
            <a:fld id="{60F88D64-766A-45C3-93FE-3E1D3068B07A}" type="slidenum">
              <a:rPr lang="en-US" smtClean="0"/>
              <a:t>110</a:t>
            </a:fld>
            <a:endParaRPr lang="en-US" dirty="0"/>
          </a:p>
        </p:txBody>
      </p:sp>
    </p:spTree>
    <p:extLst>
      <p:ext uri="{BB962C8B-B14F-4D97-AF65-F5344CB8AC3E}">
        <p14:creationId xmlns:p14="http://schemas.microsoft.com/office/powerpoint/2010/main" val="166889511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endParaRPr lang="en-US" sz="4800" dirty="0" smtClean="0"/>
          </a:p>
          <a:p>
            <a:pPr marL="0" indent="0" algn="ctr">
              <a:buNone/>
            </a:pPr>
            <a:r>
              <a:rPr lang="en-US" sz="4800" dirty="0" smtClean="0"/>
              <a:t>Thank you for ensuring a secure</a:t>
            </a:r>
          </a:p>
          <a:p>
            <a:pPr marL="0" indent="0" algn="ctr">
              <a:buNone/>
            </a:pPr>
            <a:r>
              <a:rPr lang="en-US" sz="4800" dirty="0" smtClean="0"/>
              <a:t>and successful Spring 2015</a:t>
            </a:r>
          </a:p>
          <a:p>
            <a:pPr marL="0" indent="0" algn="ctr">
              <a:buNone/>
            </a:pPr>
            <a:r>
              <a:rPr lang="en-US" sz="4800" dirty="0" smtClean="0"/>
              <a:t>FSA ELA Writing Component</a:t>
            </a:r>
          </a:p>
          <a:p>
            <a:pPr marL="0" indent="0" algn="ctr">
              <a:buNone/>
            </a:pPr>
            <a:r>
              <a:rPr lang="en-US" sz="4800" dirty="0" smtClean="0"/>
              <a:t>test administration.</a:t>
            </a:r>
            <a:endParaRPr lang="en-US" sz="4800" dirty="0"/>
          </a:p>
        </p:txBody>
      </p:sp>
      <p:sp>
        <p:nvSpPr>
          <p:cNvPr id="4" name="Slide Number Placeholder 3"/>
          <p:cNvSpPr>
            <a:spLocks noGrp="1"/>
          </p:cNvSpPr>
          <p:nvPr>
            <p:ph type="sldNum" sz="quarter" idx="12"/>
          </p:nvPr>
        </p:nvSpPr>
        <p:spPr/>
        <p:txBody>
          <a:bodyPr/>
          <a:lstStyle/>
          <a:p>
            <a:fld id="{60F88D64-766A-45C3-93FE-3E1D3068B07A}" type="slidenum">
              <a:rPr lang="en-US" smtClean="0"/>
              <a:t>111</a:t>
            </a:fld>
            <a:endParaRPr lang="en-US" dirty="0"/>
          </a:p>
        </p:txBody>
      </p:sp>
    </p:spTree>
    <p:extLst>
      <p:ext uri="{BB962C8B-B14F-4D97-AF65-F5344CB8AC3E}">
        <p14:creationId xmlns:p14="http://schemas.microsoft.com/office/powerpoint/2010/main" val="35086604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2890</TotalTime>
  <Words>11391</Words>
  <Application>Microsoft Office PowerPoint</Application>
  <PresentationFormat>On-screen Show (4:3)</PresentationFormat>
  <Paragraphs>921</Paragraphs>
  <Slides>111</Slides>
  <Notes>1</Notes>
  <HiddenSlides>0</HiddenSlides>
  <MMClips>0</MMClips>
  <ScaleCrop>false</ScaleCrop>
  <HeadingPairs>
    <vt:vector size="4" baseType="variant">
      <vt:variant>
        <vt:lpstr>Theme</vt:lpstr>
      </vt:variant>
      <vt:variant>
        <vt:i4>1</vt:i4>
      </vt:variant>
      <vt:variant>
        <vt:lpstr>Slide Titles</vt:lpstr>
      </vt:variant>
      <vt:variant>
        <vt:i4>111</vt:i4>
      </vt:variant>
    </vt:vector>
  </HeadingPairs>
  <TitlesOfParts>
    <vt:vector size="112" baseType="lpstr">
      <vt:lpstr>Office Theme</vt:lpstr>
      <vt:lpstr>Spring 2015 Florida Standards Assessments English Language Arts Writing Component Test  Training Materials</vt:lpstr>
      <vt:lpstr>Overview</vt:lpstr>
      <vt:lpstr>Overview</vt:lpstr>
      <vt:lpstr>Overview </vt:lpstr>
      <vt:lpstr>Test Administration Manual</vt:lpstr>
      <vt:lpstr>Test Administration Manual</vt:lpstr>
      <vt:lpstr>Test Administration Schedule</vt:lpstr>
      <vt:lpstr>Test Administration Schedule</vt:lpstr>
      <vt:lpstr>Glossary of Terms</vt:lpstr>
      <vt:lpstr>Glossary of Terms</vt:lpstr>
      <vt:lpstr>Glossary of Terms</vt:lpstr>
      <vt:lpstr>Glossary of Terms</vt:lpstr>
      <vt:lpstr>Glossary of Terms</vt:lpstr>
      <vt:lpstr>Glossary of Terms</vt:lpstr>
      <vt:lpstr>FSA Help Desk</vt:lpstr>
      <vt:lpstr>PowerPoint Presentation</vt:lpstr>
      <vt:lpstr>Students to Be Tested</vt:lpstr>
      <vt:lpstr>Students to Be Tested</vt:lpstr>
      <vt:lpstr>Accommodations</vt:lpstr>
      <vt:lpstr>Accommodations</vt:lpstr>
      <vt:lpstr>Test Materials</vt:lpstr>
      <vt:lpstr>Test Materials</vt:lpstr>
      <vt:lpstr>Test Materials</vt:lpstr>
      <vt:lpstr>Preidentified Student Labels</vt:lpstr>
      <vt:lpstr>Preidentified Student Labels</vt:lpstr>
      <vt:lpstr>Preidentified Student Labels</vt:lpstr>
      <vt:lpstr>Preidentified Student Labels</vt:lpstr>
      <vt:lpstr>Preidentified Student Labels</vt:lpstr>
      <vt:lpstr>Preidentified Student Labels</vt:lpstr>
      <vt:lpstr>Test Security</vt:lpstr>
      <vt:lpstr>Test Security Policies and Procedures</vt:lpstr>
      <vt:lpstr>Test Security Policies and Procedures</vt:lpstr>
      <vt:lpstr>Test Security Policies and Procedures</vt:lpstr>
      <vt:lpstr>Test Security Policies and Procedures</vt:lpstr>
      <vt:lpstr>Test Security Policies and Procedures</vt:lpstr>
      <vt:lpstr>Test Security Policies and Procedures</vt:lpstr>
      <vt:lpstr>Test Security Policies and Procedures</vt:lpstr>
      <vt:lpstr>Test Security Policies and Procedures</vt:lpstr>
      <vt:lpstr>Test Security Policies and Procedures</vt:lpstr>
      <vt:lpstr>Test Security Policies and Procedures</vt:lpstr>
      <vt:lpstr>Test Security Policies and Procedures</vt:lpstr>
      <vt:lpstr>Test Irregularities/ Security Breaches</vt:lpstr>
      <vt:lpstr>Test Irregularities/ Security Breaches</vt:lpstr>
      <vt:lpstr>Test Invalidation/Defective Materials Policies and Procedures</vt:lpstr>
      <vt:lpstr>Test Invalidation/Defective Materials Policies and Procedures</vt:lpstr>
      <vt:lpstr>Test Invalidation/Defective Materials Policies and Procedures</vt:lpstr>
      <vt:lpstr>Test Invalidation/Defective Materials Policies and Procedures</vt:lpstr>
      <vt:lpstr>Appendices</vt:lpstr>
      <vt:lpstr>Appendix A: Accommodations</vt:lpstr>
      <vt:lpstr>Appendix D: Forms and Signs</vt:lpstr>
      <vt:lpstr>Test Administrator Before Testing Checklist</vt:lpstr>
      <vt:lpstr>Test Administrator Before Testing Checklist</vt:lpstr>
      <vt:lpstr>Test Administrator Before Testing</vt:lpstr>
      <vt:lpstr>Test Administrator Before Testing</vt:lpstr>
      <vt:lpstr>Test Administrator Before Testing</vt:lpstr>
      <vt:lpstr>Test Administrator Before Testing</vt:lpstr>
      <vt:lpstr>Test Administrator Before Testing</vt:lpstr>
      <vt:lpstr>Test Administrator Before Testing</vt:lpstr>
      <vt:lpstr>Test Administrator Before Testing</vt:lpstr>
      <vt:lpstr>Test Administrator Before Testing</vt:lpstr>
      <vt:lpstr>Test Administrator Before Testing</vt:lpstr>
      <vt:lpstr>Test Administrator Before Testing</vt:lpstr>
      <vt:lpstr>Test Administrator Before Testing</vt:lpstr>
      <vt:lpstr>Test Administrator Before Testing</vt:lpstr>
      <vt:lpstr>Test Administrator Before Testing</vt:lpstr>
      <vt:lpstr>Test Administrator Before Testing</vt:lpstr>
      <vt:lpstr>Test Administrator Before Testing</vt:lpstr>
      <vt:lpstr>Test Administrator Before Testing</vt:lpstr>
      <vt:lpstr>Test Administrator Before Testing</vt:lpstr>
      <vt:lpstr>Test Administrator Before Testing</vt:lpstr>
      <vt:lpstr>Test Administrator During Testing Checklist</vt:lpstr>
      <vt:lpstr>Test Administrator During Testing</vt:lpstr>
      <vt:lpstr>Test Administrator During Testing</vt:lpstr>
      <vt:lpstr>Test Administrator During Testing</vt:lpstr>
      <vt:lpstr>Test Administrator During Testing</vt:lpstr>
      <vt:lpstr>Test Administrator During Testing</vt:lpstr>
      <vt:lpstr>Test Administrator During Testing</vt:lpstr>
      <vt:lpstr>Test Administrator During Testing</vt:lpstr>
      <vt:lpstr>Test Administrator During Testing</vt:lpstr>
      <vt:lpstr>Test Administrator During Testing</vt:lpstr>
      <vt:lpstr>Test Administrator During Testing</vt:lpstr>
      <vt:lpstr>Test Administrator During Testing</vt:lpstr>
      <vt:lpstr>Test Administrator During Testing</vt:lpstr>
      <vt:lpstr>Test Administrator During Testing</vt:lpstr>
      <vt:lpstr>Test Administrator During Testing</vt:lpstr>
      <vt:lpstr>Test Administrator During Testing</vt:lpstr>
      <vt:lpstr>Test Administrator During Testing</vt:lpstr>
      <vt:lpstr>Test Administrator After Testing Checklist</vt:lpstr>
      <vt:lpstr>Test Administrator After Testing</vt:lpstr>
      <vt:lpstr>Test Administrator After Testing</vt:lpstr>
      <vt:lpstr>School Assessment Coordinator Before Testing Checklist</vt:lpstr>
      <vt:lpstr>School Assessment Coordinator Before Testing Checklist</vt:lpstr>
      <vt:lpstr>School Assessment Coordinator Before Testing Checklist</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During Testing Checklist</vt:lpstr>
      <vt:lpstr>School Assessment Coordinator During Testing</vt:lpstr>
      <vt:lpstr>School Assessment Coordinator During Testing</vt:lpstr>
      <vt:lpstr>School Assessment Coordinator During Testing</vt:lpstr>
      <vt:lpstr>School Assessment Coordinator After Testing Checklist</vt:lpstr>
      <vt:lpstr>School Assessment Coordinator After Testing</vt:lpstr>
      <vt:lpstr>School Assessment Coordinator After Testing</vt:lpstr>
      <vt:lpstr>Technology Coordinator Before Testing</vt:lpstr>
      <vt:lpstr>Comment Form</vt:lpstr>
      <vt:lpstr>PowerPoint Presentation</vt:lpstr>
    </vt:vector>
  </TitlesOfParts>
  <Company>Florida Department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Winter 2014–2015 Florida Standards Assessments English Language Arts Writing Field Test</dc:title>
  <dc:creator>Catherine Altmaier</dc:creator>
  <cp:lastModifiedBy>Ellis, Danielle R.</cp:lastModifiedBy>
  <cp:revision>153</cp:revision>
  <dcterms:created xsi:type="dcterms:W3CDTF">2014-12-03T16:33:38Z</dcterms:created>
  <dcterms:modified xsi:type="dcterms:W3CDTF">2015-01-21T17:45:31Z</dcterms:modified>
</cp:coreProperties>
</file>